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6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1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4.jpg" ContentType="image/jpeg"/>
  <Override PartName="/ppt/media/image25.jpg" ContentType="image/jpeg"/>
  <Override PartName="/ppt/media/image26.jpg" ContentType="image/jpeg"/>
  <Override PartName="/ppt/media/image27.jpg" ContentType="image/jpe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7" r:id="rId2"/>
    <p:sldId id="257" r:id="rId3"/>
    <p:sldId id="274" r:id="rId4"/>
    <p:sldId id="277" r:id="rId5"/>
    <p:sldId id="258" r:id="rId6"/>
    <p:sldId id="259" r:id="rId7"/>
    <p:sldId id="260" r:id="rId8"/>
    <p:sldId id="269" r:id="rId9"/>
    <p:sldId id="261" r:id="rId10"/>
    <p:sldId id="262" r:id="rId11"/>
    <p:sldId id="270" r:id="rId12"/>
    <p:sldId id="271" r:id="rId13"/>
    <p:sldId id="272" r:id="rId14"/>
    <p:sldId id="264" r:id="rId15"/>
    <p:sldId id="273" r:id="rId16"/>
    <p:sldId id="275" r:id="rId17"/>
    <p:sldId id="265" r:id="rId18"/>
    <p:sldId id="276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2B2D"/>
    <a:srgbClr val="071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89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Fotografije i opis usluga: dostavljeni materijal korisnika. Podaci o događaju: dostavljeni podaci korisnika iz EV DAYS 2026 izveštaja.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Fotografije i opis usluga: dostavljeni materijal korisnika. Podaci o događaju: dostavljeni podaci korisnika iz EV DAYS 2026 izveštaja.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Fotografije i opis usluga: dostavljeni materijal korisnika. Podaci o događaju: dostavljeni podaci korisnika iz EV DAYS 2026 izveštaja.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Fotografije i opis usluga: dostavljeni materijal korisnika. Podaci o događaju: dostavljeni podaci korisnika iz EV DAYS 2026 izveštaja.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Fotografije i opis usluga: dostavljeni materijal korisnika. Podaci o događaju: dostavljeni podaci korisnika iz EV DAYS 2026 izveštaja.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Fotografije i opis usluga: dostavljeni materijal korisnika. Podaci o događaju: dostavljeni podaci korisnika iz EV DAYS 2026 izveštaja.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Fotografije i opis usluga: dostavljeni materijal korisnika. Podaci o događaju: dostavljeni podaci korisnika iz EV DAYS 2026 izveštaja.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Fotografije i opis usluga: dostavljeni materijal korisnika. Podaci o događaju: dostavljeni podaci korisnika iz EV DAYS 2026 izveštaja.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A3928-DA28-E070-DA1A-A7FCBF89B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B0AE5E-428C-1703-930C-AD9EB14E0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E821BF-C7E2-0044-48D3-8AD820D50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4EB7E-3EF9-DBF6-8A52-49351BB234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67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071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jpg"/><Relationship Id="rId7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5.jpg"/><Relationship Id="rId5" Type="http://schemas.openxmlformats.org/officeDocument/2006/relationships/image" Target="../media/image14.jpg"/><Relationship Id="rId10" Type="http://schemas.openxmlformats.org/officeDocument/2006/relationships/image" Target="../media/image24.jpg"/><Relationship Id="rId4" Type="http://schemas.openxmlformats.org/officeDocument/2006/relationships/image" Target="../media/image22.jpg"/><Relationship Id="rId9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26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9.png"/><Relationship Id="rId7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3.png"/><Relationship Id="rId7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8.jp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share.ninamedia.net/dashboard/x31lrskm1xrldsetoztrybod804ojbwy46ha1hdd563qiekbm4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ftp.ninamedia.info/EV_Days_2026/Monitoringpominjanja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tp.ninamedia.info/EV_Days_2026/Pressclipping/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2.png"/><Relationship Id="rId7" Type="http://schemas.openxmlformats.org/officeDocument/2006/relationships/image" Target="../media/image3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https://ftp.ninamedia.info/EV_Days_2026/Pressclipping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share.ninamedia.net/dashboard/x31lrskm1xrldsetoztrybod804ojbwy46ha1hdd563qiekbm4" TargetMode="External"/><Relationship Id="rId4" Type="http://schemas.openxmlformats.org/officeDocument/2006/relationships/hyperlink" Target="https://ftp.ninamedia.info/EV_Days_2026/Monitoringpominjanj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C08FB-5709-5104-4A6D-E5C41F9CF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D69EA8-6C84-6D99-AC99-4C183F989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07" y="6216923"/>
            <a:ext cx="429084" cy="467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D2D835-A84B-1017-C969-620599DD9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68" y="6188822"/>
            <a:ext cx="765886" cy="49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3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C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EV DAYS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" dirty="0">
                <a:solidFill>
                  <a:srgbClr val="AAB8C3"/>
                </a:solidFill>
              </a:rPr>
              <a:t>ELECTRIC VEHICLES DAYS</a:t>
            </a:r>
            <a:endParaRPr lang="en-US" sz="54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83A37"/>
                </a:solidFill>
              </a:rPr>
              <a:t>EXECUTIVE SUMMARY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 DAYS 2026 u brojkama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02920" y="16002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AB8C3"/>
                </a:solidFill>
              </a:rPr>
              <a:t>Ključni pokazatelji šestog izdanja sajma i konferencije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2331720"/>
            <a:ext cx="1719072" cy="1078992"/>
          </a:xfrm>
          <a:prstGeom prst="roundRect">
            <a:avLst>
              <a:gd name="adj" fmla="val 6780"/>
            </a:avLst>
          </a:prstGeom>
          <a:solidFill>
            <a:srgbClr val="182C45">
              <a:alpha val="95000"/>
            </a:srgbClr>
          </a:solidFill>
          <a:ln w="12700">
            <a:solidFill>
              <a:srgbClr val="3047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2587752"/>
            <a:ext cx="1719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E83A37"/>
                </a:solidFill>
              </a:rPr>
              <a:t>80+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594360" y="3044952"/>
            <a:ext cx="15361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" dirty="0">
                <a:solidFill>
                  <a:srgbClr val="AAB8C3"/>
                </a:solidFill>
              </a:rPr>
              <a:t>kompanija</a:t>
            </a:r>
            <a:endParaRPr lang="en-US" sz="720" dirty="0"/>
          </a:p>
        </p:txBody>
      </p:sp>
      <p:sp>
        <p:nvSpPr>
          <p:cNvPr id="16" name="Shape 14"/>
          <p:cNvSpPr/>
          <p:nvPr/>
        </p:nvSpPr>
        <p:spPr>
          <a:xfrm>
            <a:off x="2487168" y="2331720"/>
            <a:ext cx="1719072" cy="1078992"/>
          </a:xfrm>
          <a:prstGeom prst="roundRect">
            <a:avLst>
              <a:gd name="adj" fmla="val 6780"/>
            </a:avLst>
          </a:prstGeom>
          <a:solidFill>
            <a:srgbClr val="182C45">
              <a:alpha val="95000"/>
            </a:srgbClr>
          </a:solidFill>
          <a:ln w="12700">
            <a:solidFill>
              <a:srgbClr val="3047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487168" y="2587752"/>
            <a:ext cx="1719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E83A37"/>
                </a:solidFill>
              </a:rPr>
              <a:t>50+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2578608" y="3044952"/>
            <a:ext cx="15361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" dirty="0">
                <a:solidFill>
                  <a:srgbClr val="AAB8C3"/>
                </a:solidFill>
              </a:rPr>
              <a:t>izloženih vozila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4471416" y="2331720"/>
            <a:ext cx="1719072" cy="1078992"/>
          </a:xfrm>
          <a:prstGeom prst="roundRect">
            <a:avLst>
              <a:gd name="adj" fmla="val 6780"/>
            </a:avLst>
          </a:prstGeom>
          <a:solidFill>
            <a:srgbClr val="182C45">
              <a:alpha val="95000"/>
            </a:srgbClr>
          </a:solidFill>
          <a:ln w="12700">
            <a:solidFill>
              <a:srgbClr val="3047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471416" y="2587752"/>
            <a:ext cx="1719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E83A37"/>
                </a:solidFill>
              </a:rPr>
              <a:t>~30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4562856" y="3044952"/>
            <a:ext cx="15361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" dirty="0">
                <a:solidFill>
                  <a:srgbClr val="AAB8C3"/>
                </a:solidFill>
              </a:rPr>
              <a:t>govornika i panelista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1469572" y="3666744"/>
            <a:ext cx="1719072" cy="1078992"/>
          </a:xfrm>
          <a:prstGeom prst="roundRect">
            <a:avLst>
              <a:gd name="adj" fmla="val 6780"/>
            </a:avLst>
          </a:prstGeom>
          <a:solidFill>
            <a:srgbClr val="182C45">
              <a:alpha val="95000"/>
            </a:srgbClr>
          </a:solidFill>
          <a:ln w="12700">
            <a:solidFill>
              <a:srgbClr val="3047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469572" y="3922776"/>
            <a:ext cx="1719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E83A37"/>
                </a:solidFill>
              </a:rPr>
              <a:t>~30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1561012" y="4379976"/>
            <a:ext cx="15361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" dirty="0">
                <a:solidFill>
                  <a:srgbClr val="AAB8C3"/>
                </a:solidFill>
              </a:rPr>
              <a:t>vozila u Testing zoni</a:t>
            </a:r>
            <a:endParaRPr lang="en-US" sz="720" dirty="0"/>
          </a:p>
        </p:txBody>
      </p:sp>
      <p:sp>
        <p:nvSpPr>
          <p:cNvPr id="25" name="Shape 23"/>
          <p:cNvSpPr/>
          <p:nvPr/>
        </p:nvSpPr>
        <p:spPr>
          <a:xfrm>
            <a:off x="3453820" y="3666744"/>
            <a:ext cx="1719072" cy="1078992"/>
          </a:xfrm>
          <a:prstGeom prst="roundRect">
            <a:avLst>
              <a:gd name="adj" fmla="val 6780"/>
            </a:avLst>
          </a:prstGeom>
          <a:solidFill>
            <a:srgbClr val="182C45">
              <a:alpha val="95000"/>
            </a:srgbClr>
          </a:solidFill>
          <a:ln w="12700">
            <a:solidFill>
              <a:srgbClr val="30476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453820" y="3922776"/>
            <a:ext cx="1719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E83A37"/>
                </a:solidFill>
              </a:rPr>
              <a:t>14.000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3545260" y="4379976"/>
            <a:ext cx="15361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" dirty="0">
                <a:solidFill>
                  <a:srgbClr val="AAB8C3"/>
                </a:solidFill>
              </a:rPr>
              <a:t>posetilaca</a:t>
            </a:r>
            <a:endParaRPr lang="en-US" sz="720" dirty="0"/>
          </a:p>
        </p:txBody>
      </p:sp>
      <p:pic>
        <p:nvPicPr>
          <p:cNvPr id="28" name="Image 0" descr="/mnt/data/VRSP2110(1).jpg"/>
          <p:cNvPicPr>
            <a:picLocks noChangeAspect="1"/>
          </p:cNvPicPr>
          <p:nvPr/>
        </p:nvPicPr>
        <p:blipFill>
          <a:blip r:embed="rId3"/>
          <a:srcRect t="3560" b="3560"/>
          <a:stretch/>
        </p:blipFill>
        <p:spPr>
          <a:xfrm>
            <a:off x="6583680" y="2148840"/>
            <a:ext cx="4800600" cy="2971800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502920" y="5486400"/>
            <a:ext cx="5212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4DEE6"/>
                </a:solidFill>
              </a:rPr>
              <a:t>China Motor Company bio je deo događaja kroz integrisan paket izložbene prezentacije, testiranja vozila, brend vidljivosti i digitalne komunikacije.</a:t>
            </a:r>
            <a:endParaRPr lang="en-US" sz="108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CDC476F-295B-84A7-6974-1FD08AD85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471A49E-E5FC-B5D8-021D-D9A48A8E1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BE3D6D4-3F93-44EA-BAE8-E2BB9D8214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F904688-DBB1-969C-3AF1-88D960229F0D}"/>
              </a:ext>
            </a:extLst>
          </p:cNvPr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C81924"/>
          </a:solidFill>
          <a:ln w="12700">
            <a:solidFill>
              <a:srgbClr val="C81924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FF25F6A-A232-5DEF-9EA2-FCAE41CD88DF}"/>
              </a:ext>
            </a:extLst>
          </p:cNvPr>
          <p:cNvSpPr/>
          <p:nvPr/>
        </p:nvSpPr>
        <p:spPr>
          <a:xfrm>
            <a:off x="411480" y="22860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6F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 DAYS 6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AE5EEC8-1DF7-E520-D24E-282E32B53C03}"/>
              </a:ext>
            </a:extLst>
          </p:cNvPr>
          <p:cNvSpPr/>
          <p:nvPr/>
        </p:nvSpPr>
        <p:spPr>
          <a:xfrm>
            <a:off x="411480" y="438912"/>
            <a:ext cx="21945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B8C0C8"/>
                </a:solidFill>
              </a:rPr>
              <a:t>ELECTRIC VEHICLES DAYS</a:t>
            </a:r>
            <a:endParaRPr lang="en-US" sz="5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61312E6-40F2-4E44-9924-DF507D89761C}"/>
              </a:ext>
            </a:extLst>
          </p:cNvPr>
          <p:cNvSpPr/>
          <p:nvPr/>
        </p:nvSpPr>
        <p:spPr>
          <a:xfrm>
            <a:off x="411480" y="74980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53633"/>
                </a:solidFill>
              </a:rPr>
              <a:t>EXECUTIVE SUMMARY</a:t>
            </a:r>
            <a:endParaRPr lang="en-US" sz="85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42E994BA-F254-C4CC-FF5F-0078AFBCDF2F}"/>
              </a:ext>
            </a:extLst>
          </p:cNvPr>
          <p:cNvSpPr/>
          <p:nvPr/>
        </p:nvSpPr>
        <p:spPr>
          <a:xfrm>
            <a:off x="411479" y="1097280"/>
            <a:ext cx="652925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6F7F8"/>
                </a:solidFill>
              </a:rPr>
              <a:t>Realizovane stavke sponzorskog paketa</a:t>
            </a:r>
            <a:endParaRPr lang="en-US" sz="26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FEA44309-4FE9-8FCF-B362-73605BB24775}"/>
              </a:ext>
            </a:extLst>
          </p:cNvPr>
          <p:cNvSpPr/>
          <p:nvPr/>
        </p:nvSpPr>
        <p:spPr>
          <a:xfrm>
            <a:off x="411480" y="176479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8C0C8"/>
                </a:solidFill>
              </a:rPr>
              <a:t>Pregled ključnih tačaka isporuke za China Motor Company na EV DAYS 2026</a:t>
            </a:r>
            <a:endParaRPr lang="en-US" sz="1050"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99D04BB7-B1BE-E1AB-9397-68B0BE4D813A}"/>
              </a:ext>
            </a:extLst>
          </p:cNvPr>
          <p:cNvSpPr/>
          <p:nvPr/>
        </p:nvSpPr>
        <p:spPr>
          <a:xfrm>
            <a:off x="502920" y="2331720"/>
            <a:ext cx="6257014" cy="451539"/>
          </a:xfrm>
          <a:prstGeom prst="roundRect">
            <a:avLst>
              <a:gd name="adj" fmla="val 65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1BB9762E-37D5-3891-ADDE-873BE78B0B4B}"/>
              </a:ext>
            </a:extLst>
          </p:cNvPr>
          <p:cNvSpPr/>
          <p:nvPr/>
        </p:nvSpPr>
        <p:spPr>
          <a:xfrm>
            <a:off x="649224" y="2496312"/>
            <a:ext cx="757078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01  EXHIBITION</a:t>
            </a:r>
            <a:endParaRPr lang="en-US" sz="800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5F012790-10F3-C1EE-FB66-B431110E8225}"/>
              </a:ext>
            </a:extLst>
          </p:cNvPr>
          <p:cNvSpPr/>
          <p:nvPr/>
        </p:nvSpPr>
        <p:spPr>
          <a:xfrm>
            <a:off x="1762832" y="2436658"/>
            <a:ext cx="7570782" cy="3383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Prezentacija i ekspozicija 3 vozila u okviru zvaničnog izložbenog prostora</a:t>
            </a:r>
            <a:endParaRPr lang="en-US" sz="1100" dirty="0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2DBAC8DB-8D01-E0F5-9D89-417F656DD68C}"/>
              </a:ext>
            </a:extLst>
          </p:cNvPr>
          <p:cNvSpPr/>
          <p:nvPr/>
        </p:nvSpPr>
        <p:spPr>
          <a:xfrm>
            <a:off x="513711" y="2904308"/>
            <a:ext cx="6246223" cy="405602"/>
          </a:xfrm>
          <a:prstGeom prst="roundRect">
            <a:avLst>
              <a:gd name="adj" fmla="val 65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41214FBA-8D72-B5BC-01AC-4F6C239ACE2A}"/>
              </a:ext>
            </a:extLst>
          </p:cNvPr>
          <p:cNvSpPr/>
          <p:nvPr/>
        </p:nvSpPr>
        <p:spPr>
          <a:xfrm>
            <a:off x="649223" y="3041033"/>
            <a:ext cx="5762369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02  TESTING ZONE</a:t>
            </a:r>
            <a:endParaRPr lang="en-US" sz="80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62E11D64-3836-7AFD-85C1-E92BD6355F47}"/>
              </a:ext>
            </a:extLst>
          </p:cNvPr>
          <p:cNvSpPr/>
          <p:nvPr/>
        </p:nvSpPr>
        <p:spPr>
          <a:xfrm>
            <a:off x="1755212" y="2985516"/>
            <a:ext cx="4481867" cy="3383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Organizacija i infrastruktura za testiranje 3 vozila u okviru test zone</a:t>
            </a:r>
            <a:endParaRPr lang="en-US" sz="1100" dirty="0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F73C8594-1CF8-EEE6-9E8A-8593405E600F}"/>
              </a:ext>
            </a:extLst>
          </p:cNvPr>
          <p:cNvSpPr/>
          <p:nvPr/>
        </p:nvSpPr>
        <p:spPr>
          <a:xfrm>
            <a:off x="502919" y="3441627"/>
            <a:ext cx="6257015" cy="405602"/>
          </a:xfrm>
          <a:prstGeom prst="roundRect">
            <a:avLst>
              <a:gd name="adj" fmla="val 65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7D156E1B-656F-E300-8D94-DBB2168F0E44}"/>
              </a:ext>
            </a:extLst>
          </p:cNvPr>
          <p:cNvSpPr/>
          <p:nvPr/>
        </p:nvSpPr>
        <p:spPr>
          <a:xfrm>
            <a:off x="649224" y="3606219"/>
            <a:ext cx="559088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03  BRAND VISIBILITY</a:t>
            </a:r>
            <a:endParaRPr lang="en-US" sz="800" dirty="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BA3559F5-E5DA-E4E8-8995-FCFAF916532A}"/>
              </a:ext>
            </a:extLst>
          </p:cNvPr>
          <p:cNvSpPr/>
          <p:nvPr/>
        </p:nvSpPr>
        <p:spPr>
          <a:xfrm>
            <a:off x="1762832" y="3535897"/>
            <a:ext cx="4838265" cy="338328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Logotip na LED zidu, press wall-u, konferencijskom LED ekranu i komunikacionim kanalima</a:t>
            </a:r>
            <a:endParaRPr lang="en-US" sz="1100" dirty="0"/>
          </a:p>
        </p:txBody>
      </p:sp>
      <p:sp>
        <p:nvSpPr>
          <p:cNvPr id="18" name="Shape 17">
            <a:extLst>
              <a:ext uri="{FF2B5EF4-FFF2-40B4-BE49-F238E27FC236}">
                <a16:creationId xmlns:a16="http://schemas.microsoft.com/office/drawing/2014/main" id="{ACE57C90-CA2D-ED5D-19ED-ED5041F692CE}"/>
              </a:ext>
            </a:extLst>
          </p:cNvPr>
          <p:cNvSpPr/>
          <p:nvPr/>
        </p:nvSpPr>
        <p:spPr>
          <a:xfrm>
            <a:off x="502918" y="3941499"/>
            <a:ext cx="6257016" cy="338328"/>
          </a:xfrm>
          <a:prstGeom prst="roundRect">
            <a:avLst>
              <a:gd name="adj" fmla="val 65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30942E8E-A1AD-D4EB-4296-F0C26395D0C5}"/>
              </a:ext>
            </a:extLst>
          </p:cNvPr>
          <p:cNvSpPr/>
          <p:nvPr/>
        </p:nvSpPr>
        <p:spPr>
          <a:xfrm>
            <a:off x="649222" y="4061895"/>
            <a:ext cx="5600541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04  DIGITAL</a:t>
            </a:r>
            <a:endParaRPr lang="en-US" sz="800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AB7F0E4E-0BC9-38A4-94C0-307F60CEB37E}"/>
              </a:ext>
            </a:extLst>
          </p:cNvPr>
          <p:cNvSpPr/>
          <p:nvPr/>
        </p:nvSpPr>
        <p:spPr>
          <a:xfrm>
            <a:off x="1762832" y="4016610"/>
            <a:ext cx="4838265" cy="3383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Objave i digitalni sadržaji na zvaničnim EV DAYS profilima i veb-sajtu</a:t>
            </a:r>
            <a:endParaRPr lang="en-US" sz="1100" dirty="0"/>
          </a:p>
        </p:txBody>
      </p:sp>
      <p:sp>
        <p:nvSpPr>
          <p:cNvPr id="34" name="Shape 20">
            <a:extLst>
              <a:ext uri="{FF2B5EF4-FFF2-40B4-BE49-F238E27FC236}">
                <a16:creationId xmlns:a16="http://schemas.microsoft.com/office/drawing/2014/main" id="{8A320D19-E896-2960-5458-94E3EE041FCF}"/>
              </a:ext>
            </a:extLst>
          </p:cNvPr>
          <p:cNvSpPr/>
          <p:nvPr/>
        </p:nvSpPr>
        <p:spPr>
          <a:xfrm>
            <a:off x="493259" y="4469021"/>
            <a:ext cx="6266675" cy="384048"/>
          </a:xfrm>
          <a:prstGeom prst="roundRect">
            <a:avLst>
              <a:gd name="adj" fmla="val 65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35" name="Text 21">
            <a:extLst>
              <a:ext uri="{FF2B5EF4-FFF2-40B4-BE49-F238E27FC236}">
                <a16:creationId xmlns:a16="http://schemas.microsoft.com/office/drawing/2014/main" id="{3E5B0B43-4589-B447-E223-A7300EFA05FD}"/>
              </a:ext>
            </a:extLst>
          </p:cNvPr>
          <p:cNvSpPr/>
          <p:nvPr/>
        </p:nvSpPr>
        <p:spPr>
          <a:xfrm>
            <a:off x="639564" y="4633613"/>
            <a:ext cx="560054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05  ON-SITE SUPPORT</a:t>
            </a:r>
            <a:endParaRPr lang="en-US" sz="800" dirty="0"/>
          </a:p>
        </p:txBody>
      </p:sp>
      <p:sp>
        <p:nvSpPr>
          <p:cNvPr id="36" name="Text 22">
            <a:extLst>
              <a:ext uri="{FF2B5EF4-FFF2-40B4-BE49-F238E27FC236}">
                <a16:creationId xmlns:a16="http://schemas.microsoft.com/office/drawing/2014/main" id="{6165BFB6-CDB1-16CC-2730-4459853F29EC}"/>
              </a:ext>
            </a:extLst>
          </p:cNvPr>
          <p:cNvSpPr/>
          <p:nvPr/>
        </p:nvSpPr>
        <p:spPr>
          <a:xfrm>
            <a:off x="1762832" y="4516482"/>
            <a:ext cx="4838265" cy="3383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Kotizacija, dve hostese i dodatna operativna podrška tokom događaja</a:t>
            </a:r>
            <a:endParaRPr lang="en-US" sz="1100" dirty="0"/>
          </a:p>
        </p:txBody>
      </p:sp>
      <p:sp>
        <p:nvSpPr>
          <p:cNvPr id="37" name="Shape 23">
            <a:extLst>
              <a:ext uri="{FF2B5EF4-FFF2-40B4-BE49-F238E27FC236}">
                <a16:creationId xmlns:a16="http://schemas.microsoft.com/office/drawing/2014/main" id="{16EC5A22-C935-A5A7-ADBE-4BCD83FDF2D2}"/>
              </a:ext>
            </a:extLst>
          </p:cNvPr>
          <p:cNvSpPr/>
          <p:nvPr/>
        </p:nvSpPr>
        <p:spPr>
          <a:xfrm>
            <a:off x="513711" y="4983480"/>
            <a:ext cx="6246223" cy="387313"/>
          </a:xfrm>
          <a:prstGeom prst="roundRect">
            <a:avLst>
              <a:gd name="adj" fmla="val 65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38" name="Text 24">
            <a:extLst>
              <a:ext uri="{FF2B5EF4-FFF2-40B4-BE49-F238E27FC236}">
                <a16:creationId xmlns:a16="http://schemas.microsoft.com/office/drawing/2014/main" id="{4CA9F6AA-2B52-78DD-D98B-15694404D0B6}"/>
              </a:ext>
            </a:extLst>
          </p:cNvPr>
          <p:cNvSpPr/>
          <p:nvPr/>
        </p:nvSpPr>
        <p:spPr>
          <a:xfrm>
            <a:off x="590644" y="5148072"/>
            <a:ext cx="565297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06  OUTDOOR LED</a:t>
            </a:r>
            <a:endParaRPr lang="en-US" sz="800" dirty="0"/>
          </a:p>
        </p:txBody>
      </p:sp>
      <p:sp>
        <p:nvSpPr>
          <p:cNvPr id="39" name="Text 25">
            <a:extLst>
              <a:ext uri="{FF2B5EF4-FFF2-40B4-BE49-F238E27FC236}">
                <a16:creationId xmlns:a16="http://schemas.microsoft.com/office/drawing/2014/main" id="{E9CC1B62-1C72-656A-08C7-072F9A9CB947}"/>
              </a:ext>
            </a:extLst>
          </p:cNvPr>
          <p:cNvSpPr/>
          <p:nvPr/>
        </p:nvSpPr>
        <p:spPr>
          <a:xfrm>
            <a:off x="1762832" y="5032465"/>
            <a:ext cx="4474247" cy="3383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Oglašavanje na LED ekranu na glavnom ulazu u Novosadski sajam</a:t>
            </a:r>
            <a:endParaRPr lang="en-US" sz="1100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7F7D2F6-1CB3-2C2B-A3D0-3B015AA9B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2FF1DFE-4949-5202-5153-FC0AA16F9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B8D00BA-F532-E4B7-AFE7-CD0DCB01D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F314CDE-A4D5-EA2D-E635-FC694FBD8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301" y="2351967"/>
            <a:ext cx="4571988" cy="304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33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4A021-93F8-ADB4-8222-C44288DF5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5B2A829-D067-C097-A016-4034D98F36FB}"/>
              </a:ext>
            </a:extLst>
          </p:cNvPr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C81924"/>
          </a:solidFill>
          <a:ln w="12700">
            <a:solidFill>
              <a:srgbClr val="C81924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D708089-297A-222F-1D51-53740AEF0546}"/>
              </a:ext>
            </a:extLst>
          </p:cNvPr>
          <p:cNvSpPr/>
          <p:nvPr/>
        </p:nvSpPr>
        <p:spPr>
          <a:xfrm>
            <a:off x="411480" y="22860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6F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 DAYS 6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54A0F1E-ED77-7963-1016-3942EC1ABBE5}"/>
              </a:ext>
            </a:extLst>
          </p:cNvPr>
          <p:cNvSpPr/>
          <p:nvPr/>
        </p:nvSpPr>
        <p:spPr>
          <a:xfrm>
            <a:off x="411480" y="438912"/>
            <a:ext cx="21945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B8C0C8"/>
                </a:solidFill>
              </a:rPr>
              <a:t>ELECTRIC VEHICLES DAYS</a:t>
            </a:r>
            <a:endParaRPr lang="en-US" sz="5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3180046-9843-E82A-B060-72A53F2B6E18}"/>
              </a:ext>
            </a:extLst>
          </p:cNvPr>
          <p:cNvSpPr/>
          <p:nvPr/>
        </p:nvSpPr>
        <p:spPr>
          <a:xfrm>
            <a:off x="411480" y="74980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53633"/>
                </a:solidFill>
              </a:rPr>
              <a:t>BRAND EXPERIENCE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7A76B3B-07CC-700B-81AD-DADFDB12E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51C9BF1-99A2-2B48-C094-0C1231A90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08AEA04-948B-0EAD-C1F9-9D54CD81C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sp>
        <p:nvSpPr>
          <p:cNvPr id="21" name="Text 4">
            <a:extLst>
              <a:ext uri="{FF2B5EF4-FFF2-40B4-BE49-F238E27FC236}">
                <a16:creationId xmlns:a16="http://schemas.microsoft.com/office/drawing/2014/main" id="{A5F97E45-04BD-48F1-7BA6-49341E600539}"/>
              </a:ext>
            </a:extLst>
          </p:cNvPr>
          <p:cNvSpPr/>
          <p:nvPr/>
        </p:nvSpPr>
        <p:spPr>
          <a:xfrm>
            <a:off x="502920" y="841248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Reinforcement</a:t>
            </a:r>
            <a:endParaRPr lang="en-US" sz="2300" dirty="0"/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F2C4520A-1E1A-9BBB-B2CA-5A87DB7C9BA4}"/>
              </a:ext>
            </a:extLst>
          </p:cNvPr>
          <p:cNvSpPr/>
          <p:nvPr/>
        </p:nvSpPr>
        <p:spPr>
          <a:xfrm>
            <a:off x="502920" y="12984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5D6"/>
                </a:solidFill>
              </a:rPr>
              <a:t>Branding kroz komunikacione površine, banere i LED ekrane</a:t>
            </a:r>
            <a:endParaRPr lang="en-US" sz="1050" dirty="0"/>
          </a:p>
        </p:txBody>
      </p:sp>
      <p:pic>
        <p:nvPicPr>
          <p:cNvPr id="23" name="Image 5" descr="/mnt/data/delta_work/media/image16.png">
            <a:extLst>
              <a:ext uri="{FF2B5EF4-FFF2-40B4-BE49-F238E27FC236}">
                <a16:creationId xmlns:a16="http://schemas.microsoft.com/office/drawing/2014/main" id="{21ADDBA5-E8BD-3371-99C6-64086C0C42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92" b="3692"/>
          <a:stretch/>
        </p:blipFill>
        <p:spPr>
          <a:xfrm>
            <a:off x="6126480" y="1737360"/>
            <a:ext cx="5440680" cy="1874520"/>
          </a:xfrm>
          <a:prstGeom prst="rect">
            <a:avLst/>
          </a:prstGeom>
        </p:spPr>
      </p:pic>
      <p:sp>
        <p:nvSpPr>
          <p:cNvPr id="24" name="Shape 7">
            <a:extLst>
              <a:ext uri="{FF2B5EF4-FFF2-40B4-BE49-F238E27FC236}">
                <a16:creationId xmlns:a16="http://schemas.microsoft.com/office/drawing/2014/main" id="{70ABD65A-0DE4-32B1-89FE-8243FD1EA68B}"/>
              </a:ext>
            </a:extLst>
          </p:cNvPr>
          <p:cNvSpPr/>
          <p:nvPr/>
        </p:nvSpPr>
        <p:spPr>
          <a:xfrm>
            <a:off x="6126480" y="1737360"/>
            <a:ext cx="5440680" cy="18745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7435F"/>
            </a:solidFill>
            <a:prstDash val="solid"/>
          </a:ln>
        </p:spPr>
      </p:sp>
      <p:pic>
        <p:nvPicPr>
          <p:cNvPr id="25" name="Image 6" descr="/mnt/data/delta_work/media/image14.png">
            <a:extLst>
              <a:ext uri="{FF2B5EF4-FFF2-40B4-BE49-F238E27FC236}">
                <a16:creationId xmlns:a16="http://schemas.microsoft.com/office/drawing/2014/main" id="{7E877DDA-ACDB-BA06-1752-EBC0D14BB76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239" r="8239"/>
          <a:stretch/>
        </p:blipFill>
        <p:spPr>
          <a:xfrm>
            <a:off x="6126480" y="3794760"/>
            <a:ext cx="5440680" cy="1920240"/>
          </a:xfrm>
          <a:prstGeom prst="rect">
            <a:avLst/>
          </a:prstGeom>
        </p:spPr>
      </p:pic>
      <p:sp>
        <p:nvSpPr>
          <p:cNvPr id="26" name="Shape 8">
            <a:extLst>
              <a:ext uri="{FF2B5EF4-FFF2-40B4-BE49-F238E27FC236}">
                <a16:creationId xmlns:a16="http://schemas.microsoft.com/office/drawing/2014/main" id="{B45432B2-4A71-0883-BA46-235385629D1A}"/>
              </a:ext>
            </a:extLst>
          </p:cNvPr>
          <p:cNvSpPr/>
          <p:nvPr/>
        </p:nvSpPr>
        <p:spPr>
          <a:xfrm>
            <a:off x="6126480" y="3794760"/>
            <a:ext cx="5440680" cy="192024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7435F"/>
            </a:solidFill>
            <a:prstDash val="solid"/>
          </a:ln>
        </p:spPr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F6CB595-58ED-39D4-EFC3-00DB1A031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2218120"/>
            <a:ext cx="5471956" cy="305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93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EV DAYS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" dirty="0">
                <a:solidFill>
                  <a:srgbClr val="AAB8C3"/>
                </a:solidFill>
              </a:rPr>
              <a:t>ELECTRIC VEHICLES DAYS</a:t>
            </a:r>
            <a:endParaRPr lang="en-US" sz="54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83A37"/>
                </a:solidFill>
              </a:rPr>
              <a:t>DELIVERY REVIEW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Šta je China Motor Company dobio kroz format događaja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02920" y="16002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AB8C3"/>
                </a:solidFill>
              </a:rPr>
              <a:t>Integrisani event paket: product showcase + testing + brand visibility + digitalna komunikacija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02920" y="2148840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D4DEE6"/>
                </a:solidFill>
              </a:rPr>
              <a:t>Saradnja na EV DAYS 2026 realizovana je kroz povezane fizičke, iskustvene, sadržajne i digitalne tačke kontakta. Kompanija je dobila prostor za prezentaciju tri vozila, organizovano testiranje tri vozila, istaknutu vidljivost kroz LED i press wall formate, kao i podršku kroz kotizacije i hostese.</a:t>
            </a:r>
            <a:endParaRPr lang="en-US" sz="1120" dirty="0"/>
          </a:p>
        </p:txBody>
      </p:sp>
      <p:pic>
        <p:nvPicPr>
          <p:cNvPr id="14" name="Image 0" descr="/mnt/data/VRS_5099(1).jpg"/>
          <p:cNvPicPr>
            <a:picLocks noChangeAspect="1"/>
          </p:cNvPicPr>
          <p:nvPr/>
        </p:nvPicPr>
        <p:blipFill>
          <a:blip r:embed="rId3"/>
          <a:srcRect t="12932" b="12932"/>
          <a:stretch/>
        </p:blipFill>
        <p:spPr>
          <a:xfrm>
            <a:off x="7498080" y="1783080"/>
            <a:ext cx="3886200" cy="192024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502920" y="3886200"/>
            <a:ext cx="2487168" cy="1243584"/>
          </a:xfrm>
          <a:prstGeom prst="roundRect">
            <a:avLst>
              <a:gd name="adj" fmla="val 5882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67512" y="4050792"/>
            <a:ext cx="21579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01 PRODUCT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667512" y="4389120"/>
            <a:ext cx="2157984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3 vozila u zvaničnom izložbenom prostoru</a:t>
            </a:r>
            <a:endParaRPr lang="en-US" sz="1020" dirty="0"/>
          </a:p>
        </p:txBody>
      </p:sp>
      <p:sp>
        <p:nvSpPr>
          <p:cNvPr id="18" name="Shape 15"/>
          <p:cNvSpPr/>
          <p:nvPr/>
        </p:nvSpPr>
        <p:spPr>
          <a:xfrm>
            <a:off x="3264408" y="3886200"/>
            <a:ext cx="2487168" cy="1243584"/>
          </a:xfrm>
          <a:prstGeom prst="roundRect">
            <a:avLst>
              <a:gd name="adj" fmla="val 5882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429000" y="4050792"/>
            <a:ext cx="21579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02 EXPERIENCE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3429000" y="4389120"/>
            <a:ext cx="2157984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Testiranje 3 vozila kroz organizovanu infrastrukturu</a:t>
            </a:r>
            <a:endParaRPr lang="en-US" sz="1020" dirty="0"/>
          </a:p>
        </p:txBody>
      </p:sp>
      <p:sp>
        <p:nvSpPr>
          <p:cNvPr id="21" name="Shape 18"/>
          <p:cNvSpPr/>
          <p:nvPr/>
        </p:nvSpPr>
        <p:spPr>
          <a:xfrm>
            <a:off x="6025896" y="3886200"/>
            <a:ext cx="2487168" cy="1243584"/>
          </a:xfrm>
          <a:prstGeom prst="roundRect">
            <a:avLst>
              <a:gd name="adj" fmla="val 5882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190488" y="4050792"/>
            <a:ext cx="21579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03 VISIBILITY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6190488" y="4389120"/>
            <a:ext cx="2157984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LED ekran, press wall, konferencijski LED i digitalni kanali</a:t>
            </a:r>
            <a:endParaRPr lang="en-US" sz="1020" dirty="0"/>
          </a:p>
        </p:txBody>
      </p:sp>
      <p:sp>
        <p:nvSpPr>
          <p:cNvPr id="24" name="Shape 21"/>
          <p:cNvSpPr/>
          <p:nvPr/>
        </p:nvSpPr>
        <p:spPr>
          <a:xfrm>
            <a:off x="8787384" y="3886200"/>
            <a:ext cx="2487168" cy="1243584"/>
          </a:xfrm>
          <a:prstGeom prst="roundRect">
            <a:avLst>
              <a:gd name="adj" fmla="val 5882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951976" y="4050792"/>
            <a:ext cx="21579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04 SUPPORT</a:t>
            </a:r>
            <a:endParaRPr lang="en-US" sz="700" dirty="0"/>
          </a:p>
        </p:txBody>
      </p:sp>
      <p:sp>
        <p:nvSpPr>
          <p:cNvPr id="26" name="Text 23"/>
          <p:cNvSpPr/>
          <p:nvPr/>
        </p:nvSpPr>
        <p:spPr>
          <a:xfrm>
            <a:off x="8951976" y="4389120"/>
            <a:ext cx="2157984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 err="1">
                <a:solidFill>
                  <a:srgbClr val="FFFFFF"/>
                </a:solidFill>
              </a:rPr>
              <a:t>Kotizacije</a:t>
            </a:r>
            <a:r>
              <a:rPr lang="en-US" sz="1020" dirty="0">
                <a:solidFill>
                  <a:srgbClr val="FFFFFF"/>
                </a:solidFill>
              </a:rPr>
              <a:t> i dve hostese kao operativna podrška</a:t>
            </a:r>
            <a:endParaRPr lang="en-US" sz="102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7378822-8164-1BA8-F0E6-69D8FA6AE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21FC05-60E3-57A5-D8DB-8CC169FB98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79A8125-75C4-87F3-F213-5C99AAD3E5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C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EV DAYS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" dirty="0">
                <a:solidFill>
                  <a:srgbClr val="AAB8C3"/>
                </a:solidFill>
              </a:rPr>
              <a:t>ELECTRIC VEHICLES DAYS</a:t>
            </a:r>
            <a:endParaRPr lang="en-US" sz="54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83A37"/>
                </a:solidFill>
              </a:rPr>
              <a:t>EXHIBITION SEGMENT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Prezentacija vozila u izlagačkom prostoru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02920" y="16002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AB8C3"/>
                </a:solidFill>
              </a:rPr>
              <a:t>Ekspozicija 3 vozila u okviru zvaničnog izložbenog prostora EV DAYS 2026</a:t>
            </a:r>
            <a:endParaRPr lang="en-US" sz="1000" dirty="0"/>
          </a:p>
        </p:txBody>
      </p:sp>
      <p:pic>
        <p:nvPicPr>
          <p:cNvPr id="13" name="Image 0" descr="/mnt/data/VRSP2110(1).jpg"/>
          <p:cNvPicPr>
            <a:picLocks noChangeAspect="1"/>
          </p:cNvPicPr>
          <p:nvPr/>
        </p:nvPicPr>
        <p:blipFill>
          <a:blip r:embed="rId3"/>
          <a:srcRect t="4401" b="4401"/>
          <a:stretch/>
        </p:blipFill>
        <p:spPr>
          <a:xfrm>
            <a:off x="1216152" y="2171700"/>
            <a:ext cx="4663440" cy="283464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685800" y="5440680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850392" y="5605272"/>
            <a:ext cx="20939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PODLOGA</a:t>
            </a:r>
            <a:endParaRPr lang="en-US" sz="700" dirty="0"/>
          </a:p>
        </p:txBody>
      </p:sp>
      <p:sp>
        <p:nvSpPr>
          <p:cNvPr id="20" name="Text 13"/>
          <p:cNvSpPr/>
          <p:nvPr/>
        </p:nvSpPr>
        <p:spPr>
          <a:xfrm>
            <a:off x="850392" y="5943600"/>
            <a:ext cx="2093976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Podloga u izlagačkom prostoru</a:t>
            </a:r>
            <a:endParaRPr lang="en-US" sz="1020" dirty="0"/>
          </a:p>
        </p:txBody>
      </p:sp>
      <p:sp>
        <p:nvSpPr>
          <p:cNvPr id="21" name="Shape 14"/>
          <p:cNvSpPr/>
          <p:nvPr/>
        </p:nvSpPr>
        <p:spPr>
          <a:xfrm>
            <a:off x="3383280" y="5440680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2" name="Text 15"/>
          <p:cNvSpPr/>
          <p:nvPr/>
        </p:nvSpPr>
        <p:spPr>
          <a:xfrm>
            <a:off x="3547872" y="5605272"/>
            <a:ext cx="20939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BRANDING</a:t>
            </a:r>
            <a:endParaRPr lang="en-US" sz="700" dirty="0"/>
          </a:p>
        </p:txBody>
      </p:sp>
      <p:sp>
        <p:nvSpPr>
          <p:cNvPr id="23" name="Text 16"/>
          <p:cNvSpPr/>
          <p:nvPr/>
        </p:nvSpPr>
        <p:spPr>
          <a:xfrm>
            <a:off x="3547872" y="5943600"/>
            <a:ext cx="2093976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Vizuelno obeležavanje štanda</a:t>
            </a:r>
            <a:endParaRPr lang="en-US" sz="1020" dirty="0"/>
          </a:p>
        </p:txBody>
      </p:sp>
      <p:sp>
        <p:nvSpPr>
          <p:cNvPr id="24" name="Shape 17"/>
          <p:cNvSpPr/>
          <p:nvPr/>
        </p:nvSpPr>
        <p:spPr>
          <a:xfrm>
            <a:off x="6080760" y="5440680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6245352" y="5605272"/>
            <a:ext cx="20939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MODELI</a:t>
            </a:r>
            <a:endParaRPr lang="en-US" sz="700" dirty="0"/>
          </a:p>
        </p:txBody>
      </p:sp>
      <p:sp>
        <p:nvSpPr>
          <p:cNvPr id="26" name="Text 19"/>
          <p:cNvSpPr/>
          <p:nvPr/>
        </p:nvSpPr>
        <p:spPr>
          <a:xfrm>
            <a:off x="6245352" y="5943600"/>
            <a:ext cx="2093976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Prikaz vozila u sajamskom okruženju</a:t>
            </a:r>
            <a:endParaRPr lang="en-US" sz="1020" dirty="0"/>
          </a:p>
        </p:txBody>
      </p:sp>
      <p:sp>
        <p:nvSpPr>
          <p:cNvPr id="27" name="Shape 20"/>
          <p:cNvSpPr/>
          <p:nvPr/>
        </p:nvSpPr>
        <p:spPr>
          <a:xfrm>
            <a:off x="8778240" y="5440680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8" name="Text 21"/>
          <p:cNvSpPr/>
          <p:nvPr/>
        </p:nvSpPr>
        <p:spPr>
          <a:xfrm>
            <a:off x="8942832" y="5605272"/>
            <a:ext cx="20939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KONTAKT</a:t>
            </a:r>
            <a:endParaRPr lang="en-US" sz="700" dirty="0"/>
          </a:p>
        </p:txBody>
      </p:sp>
      <p:sp>
        <p:nvSpPr>
          <p:cNvPr id="29" name="Text 22"/>
          <p:cNvSpPr/>
          <p:nvPr/>
        </p:nvSpPr>
        <p:spPr>
          <a:xfrm>
            <a:off x="8942832" y="5943600"/>
            <a:ext cx="2093976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Direktan kontakt sa posetiocima</a:t>
            </a:r>
            <a:endParaRPr lang="en-US" sz="102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B4CC6C6-E8C2-49FC-AF66-4E46BCBC3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E00307A-09CB-6FBC-2A4C-05131B5DF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2D5BBA6-E9F3-5774-1074-E640A80A4D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3795" y="2171700"/>
            <a:ext cx="4264860" cy="28432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38FADA8-47CD-E8FD-D77C-C196EFFC1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1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EV DAYS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" dirty="0">
                <a:solidFill>
                  <a:srgbClr val="AAB8C3"/>
                </a:solidFill>
              </a:rPr>
              <a:t>ELECTRIC VEHICLES DAYS</a:t>
            </a:r>
            <a:endParaRPr lang="en-US" sz="54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83A37"/>
                </a:solidFill>
              </a:rPr>
              <a:t>TESTING ZONE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Organizovano testiranje vozila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02920" y="16002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AB8C3"/>
                </a:solidFill>
              </a:rPr>
              <a:t>Prostor za testiranje i obezbeđena infrastruktura za 3 vozila</a:t>
            </a:r>
            <a:endParaRPr lang="en-US" sz="1000" dirty="0"/>
          </a:p>
        </p:txBody>
      </p:sp>
      <p:pic>
        <p:nvPicPr>
          <p:cNvPr id="13" name="Image 0" descr="/mnt/data/VRS_4845(1).jpg"/>
          <p:cNvPicPr>
            <a:picLocks noChangeAspect="1"/>
          </p:cNvPicPr>
          <p:nvPr/>
        </p:nvPicPr>
        <p:blipFill>
          <a:blip r:embed="rId3"/>
          <a:srcRect t="12016" b="12016"/>
          <a:stretch/>
        </p:blipFill>
        <p:spPr>
          <a:xfrm>
            <a:off x="502920" y="2212848"/>
            <a:ext cx="3611880" cy="1828800"/>
          </a:xfrm>
          <a:prstGeom prst="rect">
            <a:avLst/>
          </a:prstGeom>
        </p:spPr>
      </p:pic>
      <p:pic>
        <p:nvPicPr>
          <p:cNvPr id="14" name="Image 1" descr="/mnt/data/VRS_5057(1).jpg"/>
          <p:cNvPicPr>
            <a:picLocks noChangeAspect="1"/>
          </p:cNvPicPr>
          <p:nvPr/>
        </p:nvPicPr>
        <p:blipFill>
          <a:blip r:embed="rId4"/>
          <a:srcRect t="12016" b="12016"/>
          <a:stretch/>
        </p:blipFill>
        <p:spPr>
          <a:xfrm>
            <a:off x="4297680" y="2212848"/>
            <a:ext cx="3611880" cy="1828800"/>
          </a:xfrm>
          <a:prstGeom prst="rect">
            <a:avLst/>
          </a:prstGeom>
        </p:spPr>
      </p:pic>
      <p:pic>
        <p:nvPicPr>
          <p:cNvPr id="15" name="Image 2" descr="/mnt/data/VRS_5078(1).jpg"/>
          <p:cNvPicPr>
            <a:picLocks noChangeAspect="1"/>
          </p:cNvPicPr>
          <p:nvPr/>
        </p:nvPicPr>
        <p:blipFill>
          <a:blip r:embed="rId5"/>
          <a:srcRect t="12016" b="12016"/>
          <a:stretch/>
        </p:blipFill>
        <p:spPr>
          <a:xfrm>
            <a:off x="8092440" y="2212848"/>
            <a:ext cx="3611880" cy="18288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94360" y="4315968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D4DEE6"/>
                </a:solidFill>
              </a:rPr>
              <a:t>Testing zona omogućila je da vozila budu predstavljena kroz praktično iskustvo vožnje, uz vidljivo brendiranje rute, ulaznih kapija i zastava kompanije.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327648" y="4279392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492240" y="4443984"/>
            <a:ext cx="1271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TEST</a:t>
            </a:r>
            <a:endParaRPr lang="en-US" sz="700" dirty="0"/>
          </a:p>
        </p:txBody>
      </p:sp>
      <p:sp>
        <p:nvSpPr>
          <p:cNvPr id="19" name="Text 14"/>
          <p:cNvSpPr/>
          <p:nvPr/>
        </p:nvSpPr>
        <p:spPr>
          <a:xfrm>
            <a:off x="6492240" y="4782312"/>
            <a:ext cx="127101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3 vozila u test režimu</a:t>
            </a:r>
            <a:endParaRPr lang="en-US" sz="1020" dirty="0"/>
          </a:p>
        </p:txBody>
      </p:sp>
      <p:sp>
        <p:nvSpPr>
          <p:cNvPr id="20" name="Shape 15"/>
          <p:cNvSpPr/>
          <p:nvPr/>
        </p:nvSpPr>
        <p:spPr>
          <a:xfrm>
            <a:off x="8138160" y="4279392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8302752" y="4443984"/>
            <a:ext cx="1271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RUTA</a:t>
            </a:r>
            <a:endParaRPr lang="en-US" sz="700" dirty="0"/>
          </a:p>
        </p:txBody>
      </p:sp>
      <p:sp>
        <p:nvSpPr>
          <p:cNvPr id="22" name="Text 17"/>
          <p:cNvSpPr/>
          <p:nvPr/>
        </p:nvSpPr>
        <p:spPr>
          <a:xfrm>
            <a:off x="8302752" y="4782312"/>
            <a:ext cx="127101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Organizovana infrastruktura</a:t>
            </a:r>
            <a:endParaRPr lang="en-US" sz="102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114F3F2-0F8B-D3A6-6373-4CFA7557A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C122D24-6FD7-BDF3-43D0-D72BF165CE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055779F-909F-F923-BFDA-99CAF8207B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AD92D38-1BAE-0269-473E-6A5211D4798F}"/>
              </a:ext>
            </a:extLst>
          </p:cNvPr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C81924"/>
          </a:solidFill>
          <a:ln w="12700">
            <a:solidFill>
              <a:srgbClr val="C81924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109B478-B5E3-9FCC-F9B2-A8F26C2D4AA9}"/>
              </a:ext>
            </a:extLst>
          </p:cNvPr>
          <p:cNvSpPr/>
          <p:nvPr/>
        </p:nvSpPr>
        <p:spPr>
          <a:xfrm>
            <a:off x="411480" y="22860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6F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 DAYS 6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C68951E-9CD4-4AB2-107F-542831C46C8F}"/>
              </a:ext>
            </a:extLst>
          </p:cNvPr>
          <p:cNvSpPr/>
          <p:nvPr/>
        </p:nvSpPr>
        <p:spPr>
          <a:xfrm>
            <a:off x="411480" y="438912"/>
            <a:ext cx="21945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B8C0C8"/>
                </a:solidFill>
              </a:rPr>
              <a:t>ELECTRIC VEHICLES DAYS</a:t>
            </a:r>
            <a:endParaRPr lang="en-US" sz="5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35609BC-B891-F3F3-7130-8829B6AE1809}"/>
              </a:ext>
            </a:extLst>
          </p:cNvPr>
          <p:cNvSpPr/>
          <p:nvPr/>
        </p:nvSpPr>
        <p:spPr>
          <a:xfrm>
            <a:off x="411480" y="74980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53633"/>
                </a:solidFill>
              </a:rPr>
              <a:t>TESTING ZONE</a:t>
            </a:r>
            <a:endParaRPr lang="en-US" sz="8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1822518-95C3-4B59-E204-35AF16346241}"/>
              </a:ext>
            </a:extLst>
          </p:cNvPr>
          <p:cNvSpPr/>
          <p:nvPr/>
        </p:nvSpPr>
        <p:spPr>
          <a:xfrm>
            <a:off x="411480" y="1097280"/>
            <a:ext cx="5852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6F7F8"/>
                </a:solidFill>
              </a:rPr>
              <a:t>Test vožnje i iskustvo proizvoda</a:t>
            </a:r>
            <a:endParaRPr lang="en-US" sz="2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2932256-2F0D-0723-874A-ABAAAFCAC11E}"/>
              </a:ext>
            </a:extLst>
          </p:cNvPr>
          <p:cNvSpPr/>
          <p:nvPr/>
        </p:nvSpPr>
        <p:spPr>
          <a:xfrm>
            <a:off x="411480" y="1600200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8C0C8"/>
                </a:solidFill>
              </a:rPr>
              <a:t>Organizovan prostor za testiranje vozila i direktan doživljaj tehnologije</a:t>
            </a:r>
            <a:endParaRPr lang="en-US" sz="1050" dirty="0"/>
          </a:p>
        </p:txBody>
      </p:sp>
      <p:pic>
        <p:nvPicPr>
          <p:cNvPr id="10" name="Image 0" descr="/mnt/data/VRS_4735(1).jpg">
            <a:extLst>
              <a:ext uri="{FF2B5EF4-FFF2-40B4-BE49-F238E27FC236}">
                <a16:creationId xmlns:a16="http://schemas.microsoft.com/office/drawing/2014/main" id="{1377871F-738E-F3AF-90F4-96004F407A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00" r="3500"/>
          <a:stretch/>
        </p:blipFill>
        <p:spPr>
          <a:xfrm>
            <a:off x="502920" y="2057400"/>
            <a:ext cx="2743200" cy="1965960"/>
          </a:xfrm>
          <a:prstGeom prst="rect">
            <a:avLst/>
          </a:prstGeom>
        </p:spPr>
      </p:pic>
      <p:pic>
        <p:nvPicPr>
          <p:cNvPr id="11" name="Image 1" descr="/mnt/data/VRS_4811(1).jpg">
            <a:extLst>
              <a:ext uri="{FF2B5EF4-FFF2-40B4-BE49-F238E27FC236}">
                <a16:creationId xmlns:a16="http://schemas.microsoft.com/office/drawing/2014/main" id="{F088F644-4D95-0962-6366-385F432CF6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117" b="26117"/>
          <a:stretch/>
        </p:blipFill>
        <p:spPr>
          <a:xfrm>
            <a:off x="3520440" y="2057400"/>
            <a:ext cx="2743200" cy="1965960"/>
          </a:xfrm>
          <a:prstGeom prst="rect">
            <a:avLst/>
          </a:prstGeom>
        </p:spPr>
      </p:pic>
      <p:pic>
        <p:nvPicPr>
          <p:cNvPr id="12" name="Image 2" descr="/mnt/data/VRS_4813(1).jpg">
            <a:extLst>
              <a:ext uri="{FF2B5EF4-FFF2-40B4-BE49-F238E27FC236}">
                <a16:creationId xmlns:a16="http://schemas.microsoft.com/office/drawing/2014/main" id="{31A6B1E1-C16E-E27C-D802-EFD86E10DF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700" r="9700"/>
          <a:stretch/>
        </p:blipFill>
        <p:spPr>
          <a:xfrm>
            <a:off x="6537960" y="2057400"/>
            <a:ext cx="2377440" cy="1965960"/>
          </a:xfrm>
          <a:prstGeom prst="rect">
            <a:avLst/>
          </a:prstGeom>
        </p:spPr>
      </p:pic>
      <p:pic>
        <p:nvPicPr>
          <p:cNvPr id="13" name="Image 3" descr="/mnt/data/VRS_4816(1).jpg">
            <a:extLst>
              <a:ext uri="{FF2B5EF4-FFF2-40B4-BE49-F238E27FC236}">
                <a16:creationId xmlns:a16="http://schemas.microsoft.com/office/drawing/2014/main" id="{CA58E4D1-A1BF-F8BE-1E8B-52D08AA0E9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700" r="9700"/>
          <a:stretch/>
        </p:blipFill>
        <p:spPr>
          <a:xfrm>
            <a:off x="9189720" y="2057400"/>
            <a:ext cx="2377440" cy="1965960"/>
          </a:xfrm>
          <a:prstGeom prst="rect">
            <a:avLst/>
          </a:prstGeom>
        </p:spPr>
      </p:pic>
      <p:sp>
        <p:nvSpPr>
          <p:cNvPr id="14" name="Shape 8">
            <a:extLst>
              <a:ext uri="{FF2B5EF4-FFF2-40B4-BE49-F238E27FC236}">
                <a16:creationId xmlns:a16="http://schemas.microsoft.com/office/drawing/2014/main" id="{4DF33297-2482-2DAA-0030-6466FB35D359}"/>
              </a:ext>
            </a:extLst>
          </p:cNvPr>
          <p:cNvSpPr/>
          <p:nvPr/>
        </p:nvSpPr>
        <p:spPr>
          <a:xfrm>
            <a:off x="594360" y="434340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9BCD54E5-0976-05FF-3820-2D6C44743B34}"/>
              </a:ext>
            </a:extLst>
          </p:cNvPr>
          <p:cNvSpPr/>
          <p:nvPr/>
        </p:nvSpPr>
        <p:spPr>
          <a:xfrm>
            <a:off x="740664" y="4507992"/>
            <a:ext cx="31363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01  INFRASTRUKTURA</a:t>
            </a:r>
            <a:endParaRPr lang="en-US" sz="800" dirty="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7E6115A4-B40D-3EB4-B519-7446DDA8884C}"/>
              </a:ext>
            </a:extLst>
          </p:cNvPr>
          <p:cNvSpPr/>
          <p:nvPr/>
        </p:nvSpPr>
        <p:spPr>
          <a:xfrm>
            <a:off x="740664" y="5020056"/>
            <a:ext cx="3136392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Vozila su bila uključena u organizovan tok testiranja i kretanja kroz test zonu.</a:t>
            </a:r>
            <a:endParaRPr lang="en-US" sz="1100" dirty="0"/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58EE7135-1BD0-CE62-244F-C9162761E415}"/>
              </a:ext>
            </a:extLst>
          </p:cNvPr>
          <p:cNvSpPr/>
          <p:nvPr/>
        </p:nvSpPr>
        <p:spPr>
          <a:xfrm>
            <a:off x="4343400" y="434340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ECF55CA5-C4C2-25E4-FC5A-DA4B920CA85B}"/>
              </a:ext>
            </a:extLst>
          </p:cNvPr>
          <p:cNvSpPr/>
          <p:nvPr/>
        </p:nvSpPr>
        <p:spPr>
          <a:xfrm>
            <a:off x="4489704" y="4507992"/>
            <a:ext cx="31363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02  DOŽIVLJAJ</a:t>
            </a:r>
            <a:endParaRPr lang="en-US" sz="800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A5239B4D-E94A-2D4D-88A0-0EA3ED6F9AD4}"/>
              </a:ext>
            </a:extLst>
          </p:cNvPr>
          <p:cNvSpPr/>
          <p:nvPr/>
        </p:nvSpPr>
        <p:spPr>
          <a:xfrm>
            <a:off x="4489704" y="5020056"/>
            <a:ext cx="3136392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Posetioci su mogli da steknu praktičan utisak o vožnji, enterijeru i tehnološkim funkcijama.</a:t>
            </a:r>
            <a:endParaRPr lang="en-US" sz="1100" dirty="0"/>
          </a:p>
        </p:txBody>
      </p:sp>
      <p:sp>
        <p:nvSpPr>
          <p:cNvPr id="20" name="Shape 14">
            <a:extLst>
              <a:ext uri="{FF2B5EF4-FFF2-40B4-BE49-F238E27FC236}">
                <a16:creationId xmlns:a16="http://schemas.microsoft.com/office/drawing/2014/main" id="{27C33DEC-94EF-D918-5CBD-9AA22076C3A6}"/>
              </a:ext>
            </a:extLst>
          </p:cNvPr>
          <p:cNvSpPr/>
          <p:nvPr/>
        </p:nvSpPr>
        <p:spPr>
          <a:xfrm>
            <a:off x="8092440" y="434340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21" name="Text 15">
            <a:extLst>
              <a:ext uri="{FF2B5EF4-FFF2-40B4-BE49-F238E27FC236}">
                <a16:creationId xmlns:a16="http://schemas.microsoft.com/office/drawing/2014/main" id="{FECAE3B3-2A02-71C0-B1FF-AE5AB3CF1C19}"/>
              </a:ext>
            </a:extLst>
          </p:cNvPr>
          <p:cNvSpPr/>
          <p:nvPr/>
        </p:nvSpPr>
        <p:spPr>
          <a:xfrm>
            <a:off x="8238744" y="4507992"/>
            <a:ext cx="31363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03  BRAND CONTACT</a:t>
            </a:r>
            <a:endParaRPr lang="en-US" sz="800" dirty="0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21C20175-3CD6-6C31-85DB-584EB897D9BC}"/>
              </a:ext>
            </a:extLst>
          </p:cNvPr>
          <p:cNvSpPr/>
          <p:nvPr/>
        </p:nvSpPr>
        <p:spPr>
          <a:xfrm>
            <a:off x="8238744" y="5020056"/>
            <a:ext cx="3136392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Test vožnje su proširile kontakt brenda izvan izložbenog prostora.</a:t>
            </a:r>
            <a:endParaRPr lang="en-US" sz="11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0B341EA-9C87-F64A-EE32-BFD40AD84E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74CDE3-C01F-E147-E21D-4BDD50FE23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E8E77C7-871F-2D60-3B9A-1E02495ABD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02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C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EV DAYS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" dirty="0">
                <a:solidFill>
                  <a:srgbClr val="AAB8C3"/>
                </a:solidFill>
              </a:rPr>
              <a:t>ELECTRIC VEHICLES DAYS</a:t>
            </a:r>
            <a:endParaRPr lang="en-US" sz="54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83A37"/>
                </a:solidFill>
              </a:rPr>
              <a:t>BRAND VISIBILITY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Vizuelna promocija i vidljivost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02920" y="16002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AB8C3"/>
                </a:solidFill>
              </a:rPr>
              <a:t>Logotip i brend prisustvo kroz ključne komunikacione površine događaja</a:t>
            </a:r>
            <a:endParaRPr lang="en-US" sz="1000" dirty="0"/>
          </a:p>
        </p:txBody>
      </p:sp>
      <p:sp>
        <p:nvSpPr>
          <p:cNvPr id="17" name="Shape 11"/>
          <p:cNvSpPr/>
          <p:nvPr/>
        </p:nvSpPr>
        <p:spPr>
          <a:xfrm>
            <a:off x="9201912" y="1807393"/>
            <a:ext cx="2487168" cy="960120"/>
          </a:xfrm>
          <a:prstGeom prst="roundRect">
            <a:avLst>
              <a:gd name="adj" fmla="val 7619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9366504" y="1971985"/>
            <a:ext cx="21579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LED WALL</a:t>
            </a:r>
            <a:endParaRPr lang="en-US" sz="700" dirty="0"/>
          </a:p>
        </p:txBody>
      </p:sp>
      <p:sp>
        <p:nvSpPr>
          <p:cNvPr id="19" name="Text 13"/>
          <p:cNvSpPr/>
          <p:nvPr/>
        </p:nvSpPr>
        <p:spPr>
          <a:xfrm>
            <a:off x="9366504" y="2310313"/>
            <a:ext cx="2157984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Isticanje logotipa na oficijalnom medijskom zidu</a:t>
            </a:r>
            <a:endParaRPr lang="en-US" sz="1020" dirty="0"/>
          </a:p>
        </p:txBody>
      </p:sp>
      <p:sp>
        <p:nvSpPr>
          <p:cNvPr id="20" name="Shape 14"/>
          <p:cNvSpPr/>
          <p:nvPr/>
        </p:nvSpPr>
        <p:spPr>
          <a:xfrm>
            <a:off x="9201912" y="2896982"/>
            <a:ext cx="2487168" cy="960120"/>
          </a:xfrm>
          <a:prstGeom prst="roundRect">
            <a:avLst>
              <a:gd name="adj" fmla="val 7619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9366504" y="3061574"/>
            <a:ext cx="21579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PRESS WALL</a:t>
            </a:r>
            <a:endParaRPr lang="en-US" sz="700" dirty="0"/>
          </a:p>
        </p:txBody>
      </p:sp>
      <p:sp>
        <p:nvSpPr>
          <p:cNvPr id="22" name="Text 16"/>
          <p:cNvSpPr/>
          <p:nvPr/>
        </p:nvSpPr>
        <p:spPr>
          <a:xfrm>
            <a:off x="9366504" y="3399902"/>
            <a:ext cx="2157984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Prisustvo brenda na press wall-u</a:t>
            </a:r>
            <a:endParaRPr lang="en-US" sz="1020" dirty="0"/>
          </a:p>
        </p:txBody>
      </p:sp>
      <p:sp>
        <p:nvSpPr>
          <p:cNvPr id="26" name="Shape 20"/>
          <p:cNvSpPr/>
          <p:nvPr/>
        </p:nvSpPr>
        <p:spPr>
          <a:xfrm>
            <a:off x="9201912" y="3969949"/>
            <a:ext cx="2487168" cy="960120"/>
          </a:xfrm>
          <a:prstGeom prst="roundRect">
            <a:avLst>
              <a:gd name="adj" fmla="val 7619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9366504" y="4134541"/>
            <a:ext cx="21579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GLAVNI ULAZ</a:t>
            </a:r>
            <a:endParaRPr lang="en-US" sz="700" dirty="0"/>
          </a:p>
        </p:txBody>
      </p:sp>
      <p:sp>
        <p:nvSpPr>
          <p:cNvPr id="28" name="Text 22"/>
          <p:cNvSpPr/>
          <p:nvPr/>
        </p:nvSpPr>
        <p:spPr>
          <a:xfrm>
            <a:off x="9366504" y="4472869"/>
            <a:ext cx="2157984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LED ekran na glavnom ulazu u Novosadski sajam</a:t>
            </a:r>
            <a:endParaRPr lang="en-US" sz="1020" dirty="0"/>
          </a:p>
        </p:txBody>
      </p:sp>
      <p:sp>
        <p:nvSpPr>
          <p:cNvPr id="29" name="Text 23"/>
          <p:cNvSpPr/>
          <p:nvPr/>
        </p:nvSpPr>
        <p:spPr>
          <a:xfrm>
            <a:off x="448765" y="4664893"/>
            <a:ext cx="9966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D4DEE6"/>
                </a:solidFill>
              </a:rPr>
              <a:t>Oglašavanje na LED ekranu kod glavnog ulaza započelo je dva dana pre zvaničnog početka događaja i trajalo do završetka manifestacije.</a:t>
            </a:r>
            <a:endParaRPr lang="en-US" sz="102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630A504-DCB0-BCE6-5D20-B3F80464E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F5DDF7F-1D50-AB25-73E1-41A758FA5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DDE3615-3A1B-E2BC-4056-CA6EA83AC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9E75207-13B6-C47D-B1D3-8A2966E29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2057400"/>
            <a:ext cx="4975045" cy="1981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AFF7848-A8D2-C361-E2FC-0EE6944573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9280" y="2018888"/>
            <a:ext cx="3125173" cy="20423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EV DAYS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" dirty="0">
                <a:solidFill>
                  <a:srgbClr val="AAB8C3"/>
                </a:solidFill>
              </a:rPr>
              <a:t>ELECTRIC VEHICLES DAYS</a:t>
            </a:r>
            <a:endParaRPr lang="en-US" sz="540" dirty="0"/>
          </a:p>
        </p:txBody>
      </p:sp>
      <p:sp>
        <p:nvSpPr>
          <p:cNvPr id="5" name="Text 3"/>
          <p:cNvSpPr/>
          <p:nvPr/>
        </p:nvSpPr>
        <p:spPr>
          <a:xfrm>
            <a:off x="502920" y="717804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83A37"/>
                </a:solidFill>
              </a:rPr>
              <a:t>CORPORATE BRANDING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505097" y="898725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Brendiranje prostora i vozila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05097" y="1193292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AB8C3"/>
                </a:solidFill>
              </a:rPr>
              <a:t>Vizuelno obeležavanje u skladu sa identitetom kompanije</a:t>
            </a:r>
            <a:endParaRPr lang="en-US" sz="1000" dirty="0"/>
          </a:p>
        </p:txBody>
      </p:sp>
      <p:pic>
        <p:nvPicPr>
          <p:cNvPr id="13" name="Image 0" descr="/mnt/data/VRS_5082(1).jpg"/>
          <p:cNvPicPr>
            <a:picLocks noChangeAspect="1"/>
          </p:cNvPicPr>
          <p:nvPr/>
        </p:nvPicPr>
        <p:blipFill>
          <a:blip r:embed="rId3"/>
          <a:srcRect t="12491" b="12491"/>
          <a:stretch/>
        </p:blipFill>
        <p:spPr>
          <a:xfrm>
            <a:off x="502920" y="1533906"/>
            <a:ext cx="3749040" cy="1874520"/>
          </a:xfrm>
          <a:prstGeom prst="rect">
            <a:avLst/>
          </a:prstGeom>
        </p:spPr>
      </p:pic>
      <p:pic>
        <p:nvPicPr>
          <p:cNvPr id="14" name="Image 1" descr="/mnt/data/VRSP2220(1).jpg"/>
          <p:cNvPicPr>
            <a:picLocks noChangeAspect="1"/>
          </p:cNvPicPr>
          <p:nvPr/>
        </p:nvPicPr>
        <p:blipFill>
          <a:blip r:embed="rId4"/>
          <a:srcRect t="1941" b="1941"/>
          <a:stretch/>
        </p:blipFill>
        <p:spPr>
          <a:xfrm>
            <a:off x="4480560" y="1533906"/>
            <a:ext cx="2926080" cy="1874520"/>
          </a:xfrm>
          <a:prstGeom prst="rect">
            <a:avLst/>
          </a:prstGeom>
        </p:spPr>
      </p:pic>
      <p:pic>
        <p:nvPicPr>
          <p:cNvPr id="15" name="Image 2" descr="/mnt/data/VRS_5078(1).jpg"/>
          <p:cNvPicPr>
            <a:picLocks noChangeAspect="1"/>
          </p:cNvPicPr>
          <p:nvPr/>
        </p:nvPicPr>
        <p:blipFill>
          <a:blip r:embed="rId5"/>
          <a:srcRect t="12491" b="12491"/>
          <a:stretch/>
        </p:blipFill>
        <p:spPr>
          <a:xfrm>
            <a:off x="7635240" y="1533906"/>
            <a:ext cx="3749040" cy="187452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252304" y="5862827"/>
            <a:ext cx="2903648" cy="786384"/>
          </a:xfrm>
          <a:prstGeom prst="roundRect">
            <a:avLst>
              <a:gd name="adj" fmla="val 6667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416896" y="5757975"/>
            <a:ext cx="2635619" cy="104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ZASTAVE I OBILAZNA RUTA</a:t>
            </a:r>
            <a:endParaRPr lang="en-US" sz="700" dirty="0"/>
          </a:p>
        </p:txBody>
      </p:sp>
      <p:sp>
        <p:nvSpPr>
          <p:cNvPr id="18" name="Text 13"/>
          <p:cNvSpPr/>
          <p:nvPr/>
        </p:nvSpPr>
        <p:spPr>
          <a:xfrm>
            <a:off x="416896" y="6189573"/>
            <a:ext cx="2635619" cy="34076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Dongfeng zastave i označena vozila povezivale su izložbeni i test segment.</a:t>
            </a:r>
            <a:endParaRPr lang="en-US" sz="1020" dirty="0"/>
          </a:p>
        </p:txBody>
      </p:sp>
      <p:sp>
        <p:nvSpPr>
          <p:cNvPr id="19" name="Shape 14"/>
          <p:cNvSpPr/>
          <p:nvPr/>
        </p:nvSpPr>
        <p:spPr>
          <a:xfrm>
            <a:off x="4092784" y="5862827"/>
            <a:ext cx="2903648" cy="786384"/>
          </a:xfrm>
          <a:prstGeom prst="roundRect">
            <a:avLst>
              <a:gd name="adj" fmla="val 6667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257376" y="5757975"/>
            <a:ext cx="2635619" cy="104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SAJAMSKI PROSTOR</a:t>
            </a:r>
            <a:endParaRPr lang="en-US" sz="700" dirty="0"/>
          </a:p>
        </p:txBody>
      </p:sp>
      <p:sp>
        <p:nvSpPr>
          <p:cNvPr id="21" name="Text 16"/>
          <p:cNvSpPr/>
          <p:nvPr/>
        </p:nvSpPr>
        <p:spPr>
          <a:xfrm>
            <a:off x="4257376" y="6189573"/>
            <a:ext cx="2635619" cy="34076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Vozila su bila deo zvanične postavke i dostupna posetiocima za direktno upoznavanje.</a:t>
            </a:r>
            <a:endParaRPr lang="en-US" sz="1020" dirty="0"/>
          </a:p>
        </p:txBody>
      </p:sp>
      <p:sp>
        <p:nvSpPr>
          <p:cNvPr id="22" name="Shape 17"/>
          <p:cNvSpPr/>
          <p:nvPr/>
        </p:nvSpPr>
        <p:spPr>
          <a:xfrm>
            <a:off x="7933264" y="5862827"/>
            <a:ext cx="2456933" cy="786384"/>
          </a:xfrm>
          <a:prstGeom prst="roundRect">
            <a:avLst>
              <a:gd name="adj" fmla="val 6667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8097856" y="5757975"/>
            <a:ext cx="2188904" cy="104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KONZISTENTAN IDENTITET</a:t>
            </a:r>
            <a:endParaRPr lang="en-US" sz="700" dirty="0"/>
          </a:p>
        </p:txBody>
      </p:sp>
      <p:sp>
        <p:nvSpPr>
          <p:cNvPr id="24" name="Text 19"/>
          <p:cNvSpPr/>
          <p:nvPr/>
        </p:nvSpPr>
        <p:spPr>
          <a:xfrm>
            <a:off x="8097856" y="6189573"/>
            <a:ext cx="2188904" cy="34076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Brending je pratio liniju proizvoda i pozicioniranje brenda u e-mobility segmentu.</a:t>
            </a:r>
            <a:endParaRPr lang="en-US" sz="102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C50A9F7-437A-DA27-21BC-4741BD3757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D5E0131-8B24-9580-1E9B-05ACB0CBDC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995EC33-6D47-5627-E5F8-5FADE76F97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28" name="Image 2" descr="/mnt/data/VRSP2255(1).jpg">
            <a:extLst>
              <a:ext uri="{FF2B5EF4-FFF2-40B4-BE49-F238E27FC236}">
                <a16:creationId xmlns:a16="http://schemas.microsoft.com/office/drawing/2014/main" id="{1285F4DF-C572-117A-E987-98E921A57CA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4391" b="14391"/>
          <a:stretch/>
        </p:blipFill>
        <p:spPr>
          <a:xfrm>
            <a:off x="405254" y="3632321"/>
            <a:ext cx="3852122" cy="18284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14B51E7-2E5D-4B4C-8C44-FE03F3333D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5530" y="3546722"/>
            <a:ext cx="2871110" cy="19140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3EBF193-9CE4-0632-D576-67049E9D6C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9724" y="3520432"/>
            <a:ext cx="2871110" cy="191407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2F8027B-281E-9D89-5FD5-F0CC38FEB37E}"/>
              </a:ext>
            </a:extLst>
          </p:cNvPr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C81924"/>
          </a:solidFill>
          <a:ln w="12700">
            <a:solidFill>
              <a:srgbClr val="C81924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3BFDBC6-B54D-DFFB-75CD-EE84399B0B9F}"/>
              </a:ext>
            </a:extLst>
          </p:cNvPr>
          <p:cNvSpPr/>
          <p:nvPr/>
        </p:nvSpPr>
        <p:spPr>
          <a:xfrm>
            <a:off x="411480" y="22860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6F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 DAYS 6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8DAA3A0-D828-D215-D586-2F4476DE9E36}"/>
              </a:ext>
            </a:extLst>
          </p:cNvPr>
          <p:cNvSpPr/>
          <p:nvPr/>
        </p:nvSpPr>
        <p:spPr>
          <a:xfrm>
            <a:off x="411480" y="438912"/>
            <a:ext cx="21945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B8C0C8"/>
                </a:solidFill>
              </a:rPr>
              <a:t>ELECTRIC VEHICLES DAYS</a:t>
            </a:r>
            <a:endParaRPr lang="en-US" sz="5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E493FF2-A273-679B-B81D-FE944B8D6039}"/>
              </a:ext>
            </a:extLst>
          </p:cNvPr>
          <p:cNvSpPr/>
          <p:nvPr/>
        </p:nvSpPr>
        <p:spPr>
          <a:xfrm>
            <a:off x="411480" y="74980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53633"/>
                </a:solidFill>
              </a:rPr>
              <a:t>ON-SITE EXPERIENCE</a:t>
            </a:r>
            <a:endParaRPr lang="en-US" sz="8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C675B32-55ED-DA6B-4930-7B8B0CA4F4DC}"/>
              </a:ext>
            </a:extLst>
          </p:cNvPr>
          <p:cNvSpPr/>
          <p:nvPr/>
        </p:nvSpPr>
        <p:spPr>
          <a:xfrm>
            <a:off x="411480" y="1097280"/>
            <a:ext cx="5852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6F7F8"/>
                </a:solidFill>
              </a:rPr>
              <a:t>Brendiranje i operativna podrška</a:t>
            </a:r>
            <a:endParaRPr lang="en-US" sz="2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A50E140-76B7-0432-9D99-8BD4B00C3DBA}"/>
              </a:ext>
            </a:extLst>
          </p:cNvPr>
          <p:cNvSpPr/>
          <p:nvPr/>
        </p:nvSpPr>
        <p:spPr>
          <a:xfrm>
            <a:off x="411480" y="1600200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8C0C8"/>
                </a:solidFill>
              </a:rPr>
              <a:t>Podloga u izlagačkom prostoru, hostese i korporativno obeležavanje štanda</a:t>
            </a:r>
            <a:endParaRPr lang="en-US" sz="1050" dirty="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5A6C1359-6C46-DB0C-4D83-E782F390BEC2}"/>
              </a:ext>
            </a:extLst>
          </p:cNvPr>
          <p:cNvSpPr/>
          <p:nvPr/>
        </p:nvSpPr>
        <p:spPr>
          <a:xfrm>
            <a:off x="433733" y="5000027"/>
            <a:ext cx="10789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6F7F8"/>
                </a:solidFill>
              </a:rPr>
              <a:t>Dve hostese, označen prostor, info materijali i pozicioniranje vozila doprineli su urednoj prezentaciji brenda i jasnom vođenju posetilaca kroz iskustvo.</a:t>
            </a:r>
            <a:endParaRPr lang="en-US" sz="11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71B008-59D4-74BD-EBEB-2FF8AB9E2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965796-DF35-EC40-537A-248FDFB43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63061F6-83D1-FEEB-06CD-74710F454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445F0FB-EAD3-66B6-D371-40D936239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2016252"/>
            <a:ext cx="3506288" cy="23375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2C3E65-0250-61A6-DC04-1F89DA5BFE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4947" y="2016252"/>
            <a:ext cx="3506289" cy="233752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4CBBA46-1909-F66E-0DA5-6F1A11E095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9835" y="2016252"/>
            <a:ext cx="3506289" cy="233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38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0">
            <a:extLst>
              <a:ext uri="{FF2B5EF4-FFF2-40B4-BE49-F238E27FC236}">
                <a16:creationId xmlns:a16="http://schemas.microsoft.com/office/drawing/2014/main" id="{C45996A5-3A58-C156-0D43-B18818388D95}"/>
              </a:ext>
            </a:extLst>
          </p:cNvPr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C81924"/>
          </a:solidFill>
          <a:ln w="12700">
            <a:solidFill>
              <a:srgbClr val="C81924"/>
            </a:solidFill>
            <a:prstDash val="solid"/>
          </a:ln>
        </p:spPr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255362A0-8D27-842B-C4D8-B339BDBC06F3}"/>
              </a:ext>
            </a:extLst>
          </p:cNvPr>
          <p:cNvSpPr/>
          <p:nvPr/>
        </p:nvSpPr>
        <p:spPr>
          <a:xfrm>
            <a:off x="411480" y="22860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6F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 DAYS 6</a:t>
            </a:r>
            <a:endParaRPr lang="en-US" sz="1000" dirty="0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84631231-6AF3-E9D6-73BC-D694E90D55A1}"/>
              </a:ext>
            </a:extLst>
          </p:cNvPr>
          <p:cNvSpPr/>
          <p:nvPr/>
        </p:nvSpPr>
        <p:spPr>
          <a:xfrm>
            <a:off x="411480" y="438912"/>
            <a:ext cx="21945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B8C0C8"/>
                </a:solidFill>
              </a:rPr>
              <a:t>ELECTRIC VEHICLES DAYS</a:t>
            </a:r>
            <a:endParaRPr lang="en-US" sz="550" dirty="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298754A9-B302-9452-8917-EBC1E4EDDDAF}"/>
              </a:ext>
            </a:extLst>
          </p:cNvPr>
          <p:cNvSpPr/>
          <p:nvPr/>
        </p:nvSpPr>
        <p:spPr>
          <a:xfrm>
            <a:off x="411480" y="74980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53633"/>
                </a:solidFill>
              </a:rPr>
              <a:t>DIGITAL EXTENSION</a:t>
            </a:r>
            <a:endParaRPr lang="en-US" sz="850" dirty="0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C012FE9B-15F7-1A9A-31DD-A35970F1FA9B}"/>
              </a:ext>
            </a:extLst>
          </p:cNvPr>
          <p:cNvSpPr/>
          <p:nvPr/>
        </p:nvSpPr>
        <p:spPr>
          <a:xfrm>
            <a:off x="411480" y="1097280"/>
            <a:ext cx="5852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6F7F8"/>
                </a:solidFill>
              </a:rPr>
              <a:t>Digitalni sadržaji i objave na mrežama</a:t>
            </a:r>
            <a:endParaRPr lang="en-US" sz="2600" dirty="0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3E8F1672-24FF-788F-61C4-807C3E325384}"/>
              </a:ext>
            </a:extLst>
          </p:cNvPr>
          <p:cNvSpPr/>
          <p:nvPr/>
        </p:nvSpPr>
        <p:spPr>
          <a:xfrm>
            <a:off x="411480" y="1600200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8C0C8"/>
                </a:solidFill>
              </a:rPr>
              <a:t>Komunikacija brenda produžena je kroz zvanične EV DAYS i partnerske kanale</a:t>
            </a:r>
            <a:endParaRPr lang="en-US" sz="1050" dirty="0"/>
          </a:p>
        </p:txBody>
      </p:sp>
      <p:pic>
        <p:nvPicPr>
          <p:cNvPr id="26" name="Image 0" descr="/mnt/data/31e402c8-9b33-4937-b4fe-74ef094d6fc3.png">
            <a:extLst>
              <a:ext uri="{FF2B5EF4-FFF2-40B4-BE49-F238E27FC236}">
                <a16:creationId xmlns:a16="http://schemas.microsoft.com/office/drawing/2014/main" id="{0D840D9C-22E7-E13C-D856-EA75CC31B3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18" r="20118"/>
          <a:stretch/>
        </p:blipFill>
        <p:spPr>
          <a:xfrm>
            <a:off x="502920" y="2148840"/>
            <a:ext cx="2606040" cy="3017520"/>
          </a:xfrm>
          <a:prstGeom prst="rect">
            <a:avLst/>
          </a:prstGeom>
        </p:spPr>
      </p:pic>
      <p:pic>
        <p:nvPicPr>
          <p:cNvPr id="27" name="Image 1" descr="/mnt/data/a146fd44-003b-49dc-a28f-8069c0bc65e4.png">
            <a:extLst>
              <a:ext uri="{FF2B5EF4-FFF2-40B4-BE49-F238E27FC236}">
                <a16:creationId xmlns:a16="http://schemas.microsoft.com/office/drawing/2014/main" id="{82BB5752-591B-1FE4-9BAF-0B9FDE5D74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7" r="20317"/>
          <a:stretch/>
        </p:blipFill>
        <p:spPr>
          <a:xfrm>
            <a:off x="3337560" y="2148840"/>
            <a:ext cx="2606040" cy="3017520"/>
          </a:xfrm>
          <a:prstGeom prst="rect">
            <a:avLst/>
          </a:prstGeom>
        </p:spPr>
      </p:pic>
      <p:pic>
        <p:nvPicPr>
          <p:cNvPr id="28" name="Image 2" descr="/mnt/data/21e6143b-8c1c-43d2-be67-81ac82703915.png">
            <a:extLst>
              <a:ext uri="{FF2B5EF4-FFF2-40B4-BE49-F238E27FC236}">
                <a16:creationId xmlns:a16="http://schemas.microsoft.com/office/drawing/2014/main" id="{595A6C51-41DB-E93C-4DD3-B356D8EBFF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869" r="12869"/>
          <a:stretch/>
        </p:blipFill>
        <p:spPr>
          <a:xfrm>
            <a:off x="6172200" y="2148840"/>
            <a:ext cx="2606040" cy="3017520"/>
          </a:xfrm>
          <a:prstGeom prst="rect">
            <a:avLst/>
          </a:prstGeom>
        </p:spPr>
      </p:pic>
      <p:pic>
        <p:nvPicPr>
          <p:cNvPr id="29" name="Image 3" descr="/mnt/data/bf48aa51-61f0-4c68-848a-381c5add1209.png">
            <a:extLst>
              <a:ext uri="{FF2B5EF4-FFF2-40B4-BE49-F238E27FC236}">
                <a16:creationId xmlns:a16="http://schemas.microsoft.com/office/drawing/2014/main" id="{4368831B-8797-1A1E-C7A9-5B8002F376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781" r="14781"/>
          <a:stretch/>
        </p:blipFill>
        <p:spPr>
          <a:xfrm>
            <a:off x="9006840" y="2148840"/>
            <a:ext cx="2606040" cy="3017520"/>
          </a:xfrm>
          <a:prstGeom prst="rect">
            <a:avLst/>
          </a:prstGeom>
        </p:spPr>
      </p:pic>
      <p:sp>
        <p:nvSpPr>
          <p:cNvPr id="30" name="Text 8">
            <a:extLst>
              <a:ext uri="{FF2B5EF4-FFF2-40B4-BE49-F238E27FC236}">
                <a16:creationId xmlns:a16="http://schemas.microsoft.com/office/drawing/2014/main" id="{1B49A5B9-717E-DB1C-C026-7F1578D2318F}"/>
              </a:ext>
            </a:extLst>
          </p:cNvPr>
          <p:cNvSpPr/>
          <p:nvPr/>
        </p:nvSpPr>
        <p:spPr>
          <a:xfrm>
            <a:off x="594360" y="5559552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6F7F8"/>
                </a:solidFill>
              </a:rPr>
              <a:t>Objave su obuhvatile najavu modela, prikaz atmosfere sa događaja i sadržaje iz izložbenog prostora / Testing zone.</a:t>
            </a:r>
            <a:endParaRPr lang="en-US" sz="115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42CD6B9-FE90-89D0-CA75-2E74AEE25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68968ED-B0D9-9601-869D-E3B39CB948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EF2DE39-380D-7F89-4910-DF70BBA511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79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B2ED586-B890-AF9D-D311-7C19C9689372}"/>
              </a:ext>
            </a:extLst>
          </p:cNvPr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C81924"/>
          </a:solidFill>
          <a:ln w="12700">
            <a:solidFill>
              <a:srgbClr val="C81924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BE1CEA4-21BB-2DB4-9BD3-C6C0F4E7E7F2}"/>
              </a:ext>
            </a:extLst>
          </p:cNvPr>
          <p:cNvSpPr/>
          <p:nvPr/>
        </p:nvSpPr>
        <p:spPr>
          <a:xfrm>
            <a:off x="411480" y="22860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6F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 DAYS 6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99502BD-FA46-EF0E-3AF2-E2A4C83FC956}"/>
              </a:ext>
            </a:extLst>
          </p:cNvPr>
          <p:cNvSpPr/>
          <p:nvPr/>
        </p:nvSpPr>
        <p:spPr>
          <a:xfrm>
            <a:off x="411480" y="438912"/>
            <a:ext cx="21945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B8C0C8"/>
                </a:solidFill>
              </a:rPr>
              <a:t>ELECTRIC VEHICLES DAYS</a:t>
            </a:r>
            <a:endParaRPr lang="en-US" sz="5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C8B12A3-F443-BF70-2EBC-88D671440F06}"/>
              </a:ext>
            </a:extLst>
          </p:cNvPr>
          <p:cNvSpPr/>
          <p:nvPr/>
        </p:nvSpPr>
        <p:spPr>
          <a:xfrm>
            <a:off x="411480" y="74980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53633"/>
                </a:solidFill>
              </a:rPr>
              <a:t>SOCIAL MEDIA</a:t>
            </a:r>
            <a:endParaRPr lang="en-US" sz="8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F258C5E-CF13-22E8-FB73-5FA01E626A59}"/>
              </a:ext>
            </a:extLst>
          </p:cNvPr>
          <p:cNvSpPr/>
          <p:nvPr/>
        </p:nvSpPr>
        <p:spPr>
          <a:xfrm>
            <a:off x="411480" y="1097280"/>
            <a:ext cx="5852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6F7F8"/>
                </a:solidFill>
              </a:rPr>
              <a:t>Story i reels sadržaji</a:t>
            </a:r>
            <a:endParaRPr lang="en-US" sz="2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CB53BF3-ED2D-B7E5-AC49-06E4C327A581}"/>
              </a:ext>
            </a:extLst>
          </p:cNvPr>
          <p:cNvSpPr/>
          <p:nvPr/>
        </p:nvSpPr>
        <p:spPr>
          <a:xfrm>
            <a:off x="411480" y="1600200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8C0C8"/>
                </a:solidFill>
              </a:rPr>
              <a:t>Dodatna vidljivost kroz kratke video formate i sadržaje sa terena</a:t>
            </a:r>
            <a:endParaRPr lang="en-US" sz="1050" dirty="0"/>
          </a:p>
        </p:txBody>
      </p:sp>
      <p:pic>
        <p:nvPicPr>
          <p:cNvPr id="10" name="Image 0" descr="/mnt/data/7a309af0-a092-40f1-b52d-d625e2fd2710.png">
            <a:extLst>
              <a:ext uri="{FF2B5EF4-FFF2-40B4-BE49-F238E27FC236}">
                <a16:creationId xmlns:a16="http://schemas.microsoft.com/office/drawing/2014/main" id="{0D69E38A-1E4B-5047-0B63-7A59134193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91" r="6091"/>
          <a:stretch/>
        </p:blipFill>
        <p:spPr>
          <a:xfrm>
            <a:off x="685800" y="2057400"/>
            <a:ext cx="1874520" cy="3794760"/>
          </a:xfrm>
          <a:prstGeom prst="rect">
            <a:avLst/>
          </a:prstGeom>
        </p:spPr>
      </p:pic>
      <p:pic>
        <p:nvPicPr>
          <p:cNvPr id="11" name="Image 1" descr="/mnt/data/4071adfd-e524-4926-b1e3-a980bcd4952e.png">
            <a:extLst>
              <a:ext uri="{FF2B5EF4-FFF2-40B4-BE49-F238E27FC236}">
                <a16:creationId xmlns:a16="http://schemas.microsoft.com/office/drawing/2014/main" id="{94C10AB0-71B1-1D6B-C2E9-B92FEEFE22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76" r="9376"/>
          <a:stretch/>
        </p:blipFill>
        <p:spPr>
          <a:xfrm>
            <a:off x="2834640" y="2057400"/>
            <a:ext cx="1874520" cy="3794760"/>
          </a:xfrm>
          <a:prstGeom prst="rect">
            <a:avLst/>
          </a:prstGeom>
        </p:spPr>
      </p:pic>
      <p:pic>
        <p:nvPicPr>
          <p:cNvPr id="12" name="Image 2" descr="/mnt/data/b6b2585a-b7a5-42e3-8f76-10d412d344d8.png">
            <a:extLst>
              <a:ext uri="{FF2B5EF4-FFF2-40B4-BE49-F238E27FC236}">
                <a16:creationId xmlns:a16="http://schemas.microsoft.com/office/drawing/2014/main" id="{36BB5FA0-81B6-7551-9E74-58661161A0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76" r="7876"/>
          <a:stretch/>
        </p:blipFill>
        <p:spPr>
          <a:xfrm>
            <a:off x="4983480" y="2057400"/>
            <a:ext cx="1874520" cy="3794760"/>
          </a:xfrm>
          <a:prstGeom prst="rect">
            <a:avLst/>
          </a:prstGeom>
        </p:spPr>
      </p:pic>
      <p:pic>
        <p:nvPicPr>
          <p:cNvPr id="13" name="Image 3" descr="/mnt/data/1b3c873c-5f5f-408a-be66-b4cff293e29c.png">
            <a:extLst>
              <a:ext uri="{FF2B5EF4-FFF2-40B4-BE49-F238E27FC236}">
                <a16:creationId xmlns:a16="http://schemas.microsoft.com/office/drawing/2014/main" id="{2B7592ED-0C8B-8E6D-0205-5FE4C81D06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38" r="7638"/>
          <a:stretch/>
        </p:blipFill>
        <p:spPr>
          <a:xfrm>
            <a:off x="7132320" y="2057400"/>
            <a:ext cx="1874520" cy="3794760"/>
          </a:xfrm>
          <a:prstGeom prst="rect">
            <a:avLst/>
          </a:prstGeom>
        </p:spPr>
      </p:pic>
      <p:sp>
        <p:nvSpPr>
          <p:cNvPr id="14" name="Shape 8">
            <a:extLst>
              <a:ext uri="{FF2B5EF4-FFF2-40B4-BE49-F238E27FC236}">
                <a16:creationId xmlns:a16="http://schemas.microsoft.com/office/drawing/2014/main" id="{40CE2998-E224-885E-29E2-D31A53A382ED}"/>
              </a:ext>
            </a:extLst>
          </p:cNvPr>
          <p:cNvSpPr/>
          <p:nvPr/>
        </p:nvSpPr>
        <p:spPr>
          <a:xfrm>
            <a:off x="9372600" y="1828800"/>
            <a:ext cx="2194560" cy="1234440"/>
          </a:xfrm>
          <a:prstGeom prst="roundRect">
            <a:avLst>
              <a:gd name="adj" fmla="val 5926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DF02B25C-5712-572F-7305-E52B993BA281}"/>
              </a:ext>
            </a:extLst>
          </p:cNvPr>
          <p:cNvSpPr/>
          <p:nvPr/>
        </p:nvSpPr>
        <p:spPr>
          <a:xfrm>
            <a:off x="9518904" y="1993392"/>
            <a:ext cx="19019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01  FORMAT</a:t>
            </a:r>
            <a:endParaRPr lang="en-US" sz="800" dirty="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526A56A8-10A2-6DCC-27F1-9FBB7AE90D42}"/>
              </a:ext>
            </a:extLst>
          </p:cNvPr>
          <p:cNvSpPr/>
          <p:nvPr/>
        </p:nvSpPr>
        <p:spPr>
          <a:xfrm>
            <a:off x="9518904" y="2505456"/>
            <a:ext cx="1901952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Story / reels materijali sa događaja i partnerskih profila</a:t>
            </a:r>
            <a:endParaRPr lang="en-US" sz="1100" dirty="0"/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A613A7DF-1297-A62B-B4DA-FE834314B6DF}"/>
              </a:ext>
            </a:extLst>
          </p:cNvPr>
          <p:cNvSpPr/>
          <p:nvPr/>
        </p:nvSpPr>
        <p:spPr>
          <a:xfrm>
            <a:off x="9372600" y="3337560"/>
            <a:ext cx="2194560" cy="1234440"/>
          </a:xfrm>
          <a:prstGeom prst="roundRect">
            <a:avLst>
              <a:gd name="adj" fmla="val 5926"/>
            </a:avLst>
          </a:prstGeom>
          <a:solidFill>
            <a:srgbClr val="102637">
              <a:alpha val="95000"/>
            </a:srgbClr>
          </a:solidFill>
          <a:ln w="12700">
            <a:solidFill>
              <a:srgbClr val="24465A"/>
            </a:solidFill>
            <a:prstDash val="solid"/>
          </a:ln>
        </p:spPr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95760AE6-E47E-C7F6-9A7C-713E5CB9C04F}"/>
              </a:ext>
            </a:extLst>
          </p:cNvPr>
          <p:cNvSpPr/>
          <p:nvPr/>
        </p:nvSpPr>
        <p:spPr>
          <a:xfrm>
            <a:off x="9518904" y="3502152"/>
            <a:ext cx="19019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53633"/>
                </a:solidFill>
              </a:rPr>
              <a:t>02  SADRŽAJ</a:t>
            </a:r>
            <a:endParaRPr lang="en-US" sz="800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B42B6C4E-B349-698B-DDCA-757B0038E52C}"/>
              </a:ext>
            </a:extLst>
          </p:cNvPr>
          <p:cNvSpPr/>
          <p:nvPr/>
        </p:nvSpPr>
        <p:spPr>
          <a:xfrm>
            <a:off x="9518904" y="4014216"/>
            <a:ext cx="1901952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F6F7F8"/>
                </a:solidFill>
              </a:rPr>
              <a:t>Vozila, test zona, štand i ambijentalni kadrovi</a:t>
            </a:r>
            <a:endParaRPr lang="en-US" sz="11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08CB9A1-1094-BC02-02F3-D6F139D32E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C451238-E1DD-8299-E469-B5D84F90A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1E819C8-637F-C118-9442-2B340C237E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69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1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EV DAYS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" dirty="0">
                <a:solidFill>
                  <a:srgbClr val="AAB8C3"/>
                </a:solidFill>
              </a:rPr>
              <a:t>ELECTRIC VEHICLES DAYS</a:t>
            </a:r>
            <a:endParaRPr lang="en-US" sz="54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83A37"/>
                </a:solidFill>
              </a:rPr>
              <a:t>EVENT SUPPORT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Operativna podrška i iskustvo učesnika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02920" y="16002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AB8C3"/>
                </a:solidFill>
              </a:rPr>
              <a:t>Kotizacija, hostese i direktna komunikacija sa publikom</a:t>
            </a:r>
            <a:endParaRPr lang="en-US" sz="1000" dirty="0"/>
          </a:p>
        </p:txBody>
      </p:sp>
      <p:pic>
        <p:nvPicPr>
          <p:cNvPr id="13" name="Image 0" descr="/mnt/data/VRS_5099(1).jpg"/>
          <p:cNvPicPr>
            <a:picLocks noChangeAspect="1"/>
          </p:cNvPicPr>
          <p:nvPr/>
        </p:nvPicPr>
        <p:blipFill>
          <a:blip r:embed="rId3"/>
          <a:srcRect t="1955" b="1955"/>
          <a:stretch/>
        </p:blipFill>
        <p:spPr>
          <a:xfrm>
            <a:off x="502920" y="2212848"/>
            <a:ext cx="4069080" cy="2606040"/>
          </a:xfrm>
          <a:prstGeom prst="rect">
            <a:avLst/>
          </a:prstGeom>
        </p:spPr>
      </p:pic>
      <p:pic>
        <p:nvPicPr>
          <p:cNvPr id="14" name="Image 1" descr="/mnt/data/VRS_4811(1).jpg"/>
          <p:cNvPicPr>
            <a:picLocks noChangeAspect="1"/>
          </p:cNvPicPr>
          <p:nvPr/>
        </p:nvPicPr>
        <p:blipFill>
          <a:blip r:embed="rId4"/>
          <a:srcRect t="8706" b="8706"/>
          <a:stretch/>
        </p:blipFill>
        <p:spPr>
          <a:xfrm>
            <a:off x="4800600" y="2212848"/>
            <a:ext cx="2103120" cy="2606040"/>
          </a:xfrm>
          <a:prstGeom prst="rect">
            <a:avLst/>
          </a:prstGeom>
        </p:spPr>
      </p:pic>
      <p:pic>
        <p:nvPicPr>
          <p:cNvPr id="15" name="Image 2" descr="/mnt/data/VRS_4816(1).jpg"/>
          <p:cNvPicPr>
            <a:picLocks noChangeAspect="1"/>
          </p:cNvPicPr>
          <p:nvPr/>
        </p:nvPicPr>
        <p:blipFill>
          <a:blip r:embed="rId5"/>
          <a:srcRect t="1955" b="1955"/>
          <a:stretch/>
        </p:blipFill>
        <p:spPr>
          <a:xfrm>
            <a:off x="7178040" y="2212848"/>
            <a:ext cx="4069080" cy="260604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594360" y="5138928"/>
            <a:ext cx="2743200" cy="749808"/>
          </a:xfrm>
          <a:prstGeom prst="roundRect">
            <a:avLst>
              <a:gd name="adj" fmla="val 9756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58952" y="5303520"/>
            <a:ext cx="2414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KOTIZACIJA</a:t>
            </a:r>
            <a:endParaRPr lang="en-US" sz="700" dirty="0"/>
          </a:p>
        </p:txBody>
      </p:sp>
      <p:sp>
        <p:nvSpPr>
          <p:cNvPr id="18" name="Text 13"/>
          <p:cNvSpPr/>
          <p:nvPr/>
        </p:nvSpPr>
        <p:spPr>
          <a:xfrm>
            <a:off x="758952" y="5641848"/>
            <a:ext cx="2414016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Učešće u okviru zvaničnog programa događaja</a:t>
            </a:r>
            <a:endParaRPr lang="en-US" sz="1020" dirty="0"/>
          </a:p>
        </p:txBody>
      </p:sp>
      <p:sp>
        <p:nvSpPr>
          <p:cNvPr id="19" name="Shape 14"/>
          <p:cNvSpPr/>
          <p:nvPr/>
        </p:nvSpPr>
        <p:spPr>
          <a:xfrm>
            <a:off x="3639312" y="5138928"/>
            <a:ext cx="2743200" cy="749808"/>
          </a:xfrm>
          <a:prstGeom prst="roundRect">
            <a:avLst>
              <a:gd name="adj" fmla="val 9756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3803904" y="5303520"/>
            <a:ext cx="2414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2 HOSTESE</a:t>
            </a:r>
            <a:endParaRPr lang="en-US" sz="700" dirty="0"/>
          </a:p>
        </p:txBody>
      </p:sp>
      <p:sp>
        <p:nvSpPr>
          <p:cNvPr id="21" name="Text 16"/>
          <p:cNvSpPr/>
          <p:nvPr/>
        </p:nvSpPr>
        <p:spPr>
          <a:xfrm>
            <a:off x="3803904" y="5641848"/>
            <a:ext cx="2414016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Podrška posetiocima i aktivaciji brenda</a:t>
            </a:r>
            <a:endParaRPr lang="en-US" sz="1020" dirty="0"/>
          </a:p>
        </p:txBody>
      </p:sp>
      <p:sp>
        <p:nvSpPr>
          <p:cNvPr id="22" name="Shape 17"/>
          <p:cNvSpPr/>
          <p:nvPr/>
        </p:nvSpPr>
        <p:spPr>
          <a:xfrm>
            <a:off x="6684264" y="5138928"/>
            <a:ext cx="2743200" cy="749808"/>
          </a:xfrm>
          <a:prstGeom prst="roundRect">
            <a:avLst>
              <a:gd name="adj" fmla="val 9756"/>
            </a:avLst>
          </a:prstGeom>
          <a:solidFill>
            <a:srgbClr val="10283A">
              <a:alpha val="92000"/>
            </a:srgbClr>
          </a:solidFill>
          <a:ln w="11430">
            <a:solidFill>
              <a:srgbClr val="25445B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6848856" y="5303520"/>
            <a:ext cx="2414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E83A37"/>
                </a:solidFill>
              </a:rPr>
              <a:t>KONTAKT</a:t>
            </a:r>
            <a:endParaRPr lang="en-US" sz="700" dirty="0"/>
          </a:p>
        </p:txBody>
      </p:sp>
      <p:sp>
        <p:nvSpPr>
          <p:cNvPr id="24" name="Text 19"/>
          <p:cNvSpPr/>
          <p:nvPr/>
        </p:nvSpPr>
        <p:spPr>
          <a:xfrm>
            <a:off x="6848856" y="5641848"/>
            <a:ext cx="2414016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Direktna komunikacija i upoznavanje sa vozilima</a:t>
            </a:r>
            <a:endParaRPr lang="en-US" sz="102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AF268DA-ED59-F96F-96E9-B5AFE2C9D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AD902D4-DB37-0378-771C-78F62B1D9B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60F437-FA59-14C6-E258-92A48F3A4E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A924B39-B7C1-3CC8-B17F-FEA7F486701E}"/>
              </a:ext>
            </a:extLst>
          </p:cNvPr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C81924"/>
          </a:solidFill>
          <a:ln w="12700">
            <a:solidFill>
              <a:srgbClr val="C81924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6E0CB9E-B867-A17D-4B0E-058FDA57E8D4}"/>
              </a:ext>
            </a:extLst>
          </p:cNvPr>
          <p:cNvSpPr/>
          <p:nvPr/>
        </p:nvSpPr>
        <p:spPr>
          <a:xfrm>
            <a:off x="411480" y="22860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6F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 DAYS 6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1532CDC-BDDE-9ABB-4373-71C5CAE6C19A}"/>
              </a:ext>
            </a:extLst>
          </p:cNvPr>
          <p:cNvSpPr/>
          <p:nvPr/>
        </p:nvSpPr>
        <p:spPr>
          <a:xfrm>
            <a:off x="411480" y="438912"/>
            <a:ext cx="21945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B8C0C8"/>
                </a:solidFill>
              </a:rPr>
              <a:t>ELECTRIC VEHICLES DAYS</a:t>
            </a:r>
            <a:endParaRPr lang="en-US" sz="5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6FCA9D8-54E3-4E00-5C4C-FD3DCB7E85C5}"/>
              </a:ext>
            </a:extLst>
          </p:cNvPr>
          <p:cNvSpPr/>
          <p:nvPr/>
        </p:nvSpPr>
        <p:spPr>
          <a:xfrm>
            <a:off x="411480" y="74980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53633"/>
                </a:solidFill>
              </a:rPr>
              <a:t>MEDIA COVERAGE</a:t>
            </a:r>
            <a:endParaRPr lang="en-US" sz="8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08B538E-7DC4-E9FE-1015-9B735BFBF0A6}"/>
              </a:ext>
            </a:extLst>
          </p:cNvPr>
          <p:cNvSpPr/>
          <p:nvPr/>
        </p:nvSpPr>
        <p:spPr>
          <a:xfrm>
            <a:off x="489859" y="1229868"/>
            <a:ext cx="5852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6F7F8"/>
                </a:solidFill>
              </a:rPr>
              <a:t>Kliping i medijska vidljivost</a:t>
            </a:r>
            <a:endParaRPr lang="en-US" sz="2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F1FA39D-BCCE-83A2-9202-9FB3DB1C1AC5}"/>
              </a:ext>
            </a:extLst>
          </p:cNvPr>
          <p:cNvSpPr/>
          <p:nvPr/>
        </p:nvSpPr>
        <p:spPr>
          <a:xfrm>
            <a:off x="411480" y="1623772"/>
            <a:ext cx="3977640" cy="6802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8C0C8"/>
                </a:solidFill>
              </a:rPr>
              <a:t>Medijska pokrivenost događaja i prisustva automobila u EV DAYS programu</a:t>
            </a:r>
            <a:endParaRPr lang="en-US" sz="105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84904F8C-D98D-3376-0B1D-0B6038F7D653}"/>
              </a:ext>
            </a:extLst>
          </p:cNvPr>
          <p:cNvSpPr/>
          <p:nvPr/>
        </p:nvSpPr>
        <p:spPr>
          <a:xfrm>
            <a:off x="362467" y="5829865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6F7F8"/>
                </a:solidFill>
              </a:rPr>
              <a:t>Kliping i vizuali prikazuju kontekst događaja, test zone, izložbenog prostora i prepoznatljivost modela kroz komunikaciju EV DAYS 2026.</a:t>
            </a:r>
            <a:endParaRPr lang="en-US" sz="115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4AEC31B-40A8-B785-FC67-D425E4861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DD042C-7DCF-3E16-9AEE-0085D4AE2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67BBA2-5B22-4657-1874-9FC71C665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D133A95-B04B-D421-FC04-13738EDAB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390" y="1668780"/>
            <a:ext cx="7285751" cy="4217059"/>
          </a:xfrm>
          <a:prstGeom prst="rect">
            <a:avLst/>
          </a:prstGeom>
        </p:spPr>
      </p:pic>
      <p:sp>
        <p:nvSpPr>
          <p:cNvPr id="47" name="Shape 4">
            <a:extLst>
              <a:ext uri="{FF2B5EF4-FFF2-40B4-BE49-F238E27FC236}">
                <a16:creationId xmlns:a16="http://schemas.microsoft.com/office/drawing/2014/main" id="{024B8848-BC0F-AEA4-5862-D279F1D9DC1E}"/>
              </a:ext>
            </a:extLst>
          </p:cNvPr>
          <p:cNvSpPr/>
          <p:nvPr/>
        </p:nvSpPr>
        <p:spPr>
          <a:xfrm>
            <a:off x="411480" y="2450435"/>
            <a:ext cx="2236722" cy="634126"/>
          </a:xfrm>
          <a:prstGeom prst="roundRect">
            <a:avLst>
              <a:gd name="adj" fmla="val 2326"/>
            </a:avLst>
          </a:prstGeom>
          <a:solidFill>
            <a:srgbClr val="1B2230"/>
          </a:solidFill>
          <a:ln w="10160">
            <a:solidFill>
              <a:srgbClr val="A12B2D"/>
            </a:solidFill>
            <a:prstDash val="solid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48" name="Text 5">
            <a:extLst>
              <a:ext uri="{FF2B5EF4-FFF2-40B4-BE49-F238E27FC236}">
                <a16:creationId xmlns:a16="http://schemas.microsoft.com/office/drawing/2014/main" id="{2582519B-5F62-9833-3BD0-B34ABA628CD5}"/>
              </a:ext>
            </a:extLst>
          </p:cNvPr>
          <p:cNvSpPr/>
          <p:nvPr/>
        </p:nvSpPr>
        <p:spPr>
          <a:xfrm>
            <a:off x="391620" y="2196519"/>
            <a:ext cx="275760" cy="184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A12B2D"/>
                </a:solidFill>
              </a:rPr>
              <a:t>01</a:t>
            </a:r>
            <a:endParaRPr lang="en-US" sz="1300" dirty="0">
              <a:solidFill>
                <a:srgbClr val="A12B2D"/>
              </a:solidFill>
            </a:endParaRPr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ECA02F9B-56D0-E152-5A9D-A6A6553EA8DF}"/>
              </a:ext>
            </a:extLst>
          </p:cNvPr>
          <p:cNvSpPr/>
          <p:nvPr/>
        </p:nvSpPr>
        <p:spPr>
          <a:xfrm>
            <a:off x="570991" y="2668427"/>
            <a:ext cx="1930321" cy="1622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F7F8FA"/>
                </a:solidFill>
              </a:rPr>
              <a:t>TRADITIONAL MEDIA MONITORING</a:t>
            </a:r>
            <a:r>
              <a:rPr lang="sr-Latn-RS" sz="1000" b="1" dirty="0">
                <a:solidFill>
                  <a:srgbClr val="F7F8FA"/>
                </a:solidFill>
              </a:rPr>
              <a:t> - </a:t>
            </a:r>
            <a:r>
              <a:rPr lang="sr-Latn-RS" sz="1000" b="1" kern="0" spc="150" dirty="0">
                <a:solidFill>
                  <a:srgbClr val="A12B2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sz="1000" b="1" kern="0" spc="150" dirty="0">
              <a:solidFill>
                <a:srgbClr val="A12B2D"/>
              </a:solidFill>
            </a:endParaRPr>
          </a:p>
        </p:txBody>
      </p:sp>
      <p:sp>
        <p:nvSpPr>
          <p:cNvPr id="51" name="Shape 8">
            <a:extLst>
              <a:ext uri="{FF2B5EF4-FFF2-40B4-BE49-F238E27FC236}">
                <a16:creationId xmlns:a16="http://schemas.microsoft.com/office/drawing/2014/main" id="{F600A44A-59E7-5083-6C88-1F7913B25392}"/>
              </a:ext>
            </a:extLst>
          </p:cNvPr>
          <p:cNvSpPr/>
          <p:nvPr/>
        </p:nvSpPr>
        <p:spPr>
          <a:xfrm>
            <a:off x="411479" y="3496661"/>
            <a:ext cx="2323011" cy="663294"/>
          </a:xfrm>
          <a:prstGeom prst="roundRect">
            <a:avLst>
              <a:gd name="adj" fmla="val 2326"/>
            </a:avLst>
          </a:prstGeom>
          <a:solidFill>
            <a:srgbClr val="1B2230"/>
          </a:solidFill>
          <a:ln w="10160">
            <a:solidFill>
              <a:srgbClr val="A12B2D"/>
            </a:solidFill>
            <a:prstDash val="solid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52" name="Text 9">
            <a:extLst>
              <a:ext uri="{FF2B5EF4-FFF2-40B4-BE49-F238E27FC236}">
                <a16:creationId xmlns:a16="http://schemas.microsoft.com/office/drawing/2014/main" id="{08047204-B1DA-0E42-D852-46890271D5C2}"/>
              </a:ext>
            </a:extLst>
          </p:cNvPr>
          <p:cNvSpPr/>
          <p:nvPr/>
        </p:nvSpPr>
        <p:spPr>
          <a:xfrm>
            <a:off x="428454" y="3195978"/>
            <a:ext cx="306529" cy="23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A12B2D"/>
                </a:solidFill>
              </a:rPr>
              <a:t>02</a:t>
            </a:r>
            <a:endParaRPr lang="en-US" sz="1300" dirty="0">
              <a:solidFill>
                <a:srgbClr val="A12B2D"/>
              </a:solidFill>
            </a:endParaRPr>
          </a:p>
        </p:txBody>
      </p:sp>
      <p:sp>
        <p:nvSpPr>
          <p:cNvPr id="53" name="Text 10">
            <a:extLst>
              <a:ext uri="{FF2B5EF4-FFF2-40B4-BE49-F238E27FC236}">
                <a16:creationId xmlns:a16="http://schemas.microsoft.com/office/drawing/2014/main" id="{A2D69B4C-0AD5-2520-B8D7-3D5105EC25C0}"/>
              </a:ext>
            </a:extLst>
          </p:cNvPr>
          <p:cNvSpPr/>
          <p:nvPr/>
        </p:nvSpPr>
        <p:spPr>
          <a:xfrm>
            <a:off x="647943" y="3739322"/>
            <a:ext cx="2004790" cy="169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F7F8FA"/>
                </a:solidFill>
              </a:rPr>
              <a:t>SOCIAL MEDIA MONITORING</a:t>
            </a:r>
            <a:r>
              <a:rPr lang="sr-Latn-RS" sz="1000" b="1" dirty="0">
                <a:solidFill>
                  <a:srgbClr val="F7F8FA"/>
                </a:solidFill>
              </a:rPr>
              <a:t> - </a:t>
            </a:r>
            <a:r>
              <a:rPr lang="sr-Latn-RS" sz="800" b="1" kern="0" spc="150" dirty="0">
                <a:solidFill>
                  <a:srgbClr val="A12B2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sz="800" b="1" kern="0" spc="150" dirty="0">
              <a:solidFill>
                <a:srgbClr val="A12B2D"/>
              </a:solidFill>
            </a:endParaRPr>
          </a:p>
        </p:txBody>
      </p:sp>
      <p:sp>
        <p:nvSpPr>
          <p:cNvPr id="55" name="Shape 12">
            <a:extLst>
              <a:ext uri="{FF2B5EF4-FFF2-40B4-BE49-F238E27FC236}">
                <a16:creationId xmlns:a16="http://schemas.microsoft.com/office/drawing/2014/main" id="{9BB2A568-E9F7-C0FF-1AB2-DCA432229C9C}"/>
              </a:ext>
            </a:extLst>
          </p:cNvPr>
          <p:cNvSpPr/>
          <p:nvPr/>
        </p:nvSpPr>
        <p:spPr>
          <a:xfrm>
            <a:off x="411478" y="4527047"/>
            <a:ext cx="2323011" cy="663294"/>
          </a:xfrm>
          <a:prstGeom prst="roundRect">
            <a:avLst>
              <a:gd name="adj" fmla="val 2326"/>
            </a:avLst>
          </a:prstGeom>
          <a:solidFill>
            <a:srgbClr val="1B2230"/>
          </a:solidFill>
          <a:ln w="19050">
            <a:solidFill>
              <a:srgbClr val="A12B2D"/>
            </a:solidFill>
            <a:prstDash val="solid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56" name="Text 13">
            <a:extLst>
              <a:ext uri="{FF2B5EF4-FFF2-40B4-BE49-F238E27FC236}">
                <a16:creationId xmlns:a16="http://schemas.microsoft.com/office/drawing/2014/main" id="{E20EE055-665F-FCD8-6816-14EE5274DB50}"/>
              </a:ext>
            </a:extLst>
          </p:cNvPr>
          <p:cNvSpPr/>
          <p:nvPr/>
        </p:nvSpPr>
        <p:spPr>
          <a:xfrm>
            <a:off x="443839" y="4257621"/>
            <a:ext cx="275760" cy="247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A12B2D"/>
                </a:solidFill>
              </a:rPr>
              <a:t>03</a:t>
            </a:r>
            <a:endParaRPr lang="en-US" sz="1300" dirty="0">
              <a:solidFill>
                <a:srgbClr val="A12B2D"/>
              </a:solidFill>
            </a:endParaRPr>
          </a:p>
        </p:txBody>
      </p:sp>
      <p:sp>
        <p:nvSpPr>
          <p:cNvPr id="57" name="Text 14">
            <a:extLst>
              <a:ext uri="{FF2B5EF4-FFF2-40B4-BE49-F238E27FC236}">
                <a16:creationId xmlns:a16="http://schemas.microsoft.com/office/drawing/2014/main" id="{4C3A1AA2-7AC9-0583-3A87-C2544338243F}"/>
              </a:ext>
            </a:extLst>
          </p:cNvPr>
          <p:cNvSpPr/>
          <p:nvPr/>
        </p:nvSpPr>
        <p:spPr>
          <a:xfrm>
            <a:off x="515523" y="4739702"/>
            <a:ext cx="2004790" cy="169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F7F8FA"/>
                </a:solidFill>
              </a:rPr>
              <a:t>MEDIA EXPOSURE ANALYSIS</a:t>
            </a:r>
            <a:r>
              <a:rPr lang="sr-Latn-RS" sz="1000" b="1" dirty="0">
                <a:solidFill>
                  <a:srgbClr val="F7F8FA"/>
                </a:solidFill>
              </a:rPr>
              <a:t> - </a:t>
            </a:r>
            <a:r>
              <a:rPr lang="sr-Latn-RS" sz="800" b="1" kern="0" spc="150" dirty="0">
                <a:solidFill>
                  <a:srgbClr val="A12B2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sz="800" b="1" kern="0" spc="150" dirty="0">
              <a:solidFill>
                <a:srgbClr val="A12B2D"/>
              </a:solidFill>
            </a:endParaRPr>
          </a:p>
        </p:txBody>
      </p:sp>
      <p:sp>
        <p:nvSpPr>
          <p:cNvPr id="59" name="Text 16">
            <a:extLst>
              <a:ext uri="{FF2B5EF4-FFF2-40B4-BE49-F238E27FC236}">
                <a16:creationId xmlns:a16="http://schemas.microsoft.com/office/drawing/2014/main" id="{62348CC5-F9E1-BE15-79E5-C126740518EB}"/>
              </a:ext>
            </a:extLst>
          </p:cNvPr>
          <p:cNvSpPr/>
          <p:nvPr/>
        </p:nvSpPr>
        <p:spPr>
          <a:xfrm>
            <a:off x="489859" y="6162505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800" b="1" kern="0" spc="150" dirty="0">
                <a:solidFill>
                  <a:schemeClr val="bg1"/>
                </a:solidFill>
              </a:rPr>
              <a:t>ORCA  •  Ninamedia Deep Monitoring</a:t>
            </a:r>
          </a:p>
        </p:txBody>
      </p:sp>
    </p:spTree>
    <p:extLst>
      <p:ext uri="{BB962C8B-B14F-4D97-AF65-F5344CB8AC3E}">
        <p14:creationId xmlns:p14="http://schemas.microsoft.com/office/powerpoint/2010/main" val="4200269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38D57-B00C-2211-904D-8950EC168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35DF7EC-6664-0B0B-F80B-3D5B69680A46}"/>
              </a:ext>
            </a:extLst>
          </p:cNvPr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C81924"/>
          </a:solidFill>
          <a:ln w="12700">
            <a:solidFill>
              <a:srgbClr val="C81924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87B0F23-768E-A90B-A059-66C2C8C39228}"/>
              </a:ext>
            </a:extLst>
          </p:cNvPr>
          <p:cNvSpPr/>
          <p:nvPr/>
        </p:nvSpPr>
        <p:spPr>
          <a:xfrm>
            <a:off x="411480" y="228600"/>
            <a:ext cx="1645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6F7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 DAYS 6</a:t>
            </a:r>
            <a:endParaRPr lang="en-US" sz="1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3D02545-AAD7-5ED5-4B59-72177B5A39A8}"/>
              </a:ext>
            </a:extLst>
          </p:cNvPr>
          <p:cNvSpPr/>
          <p:nvPr/>
        </p:nvSpPr>
        <p:spPr>
          <a:xfrm>
            <a:off x="411480" y="438912"/>
            <a:ext cx="219456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B8C0C8"/>
                </a:solidFill>
              </a:rPr>
              <a:t>ELECTRIC VEHICLES DAYS</a:t>
            </a:r>
            <a:endParaRPr lang="en-US" sz="5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18715BA-3AA3-A0B9-8071-63485B92C96B}"/>
              </a:ext>
            </a:extLst>
          </p:cNvPr>
          <p:cNvSpPr/>
          <p:nvPr/>
        </p:nvSpPr>
        <p:spPr>
          <a:xfrm>
            <a:off x="411480" y="749808"/>
            <a:ext cx="4114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53633"/>
                </a:solidFill>
              </a:rPr>
              <a:t>HOSPITALITY &amp; NETWORKING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6A7C68-BD1F-C26B-91C7-45287696A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355208-C215-DC98-0BAA-CF2AF855D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0636CA-9F51-5D9E-5AFA-5E4276575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8099D7A9-71EC-0143-FD5C-5668225E645A}"/>
              </a:ext>
            </a:extLst>
          </p:cNvPr>
          <p:cNvSpPr/>
          <p:nvPr/>
        </p:nvSpPr>
        <p:spPr>
          <a:xfrm>
            <a:off x="502920" y="980694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Gala veče za sponzore i poslovne partnere</a:t>
            </a:r>
            <a:endParaRPr lang="en-US" sz="230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86478178-D836-0AAB-CB7D-1D4D74A864F9}"/>
              </a:ext>
            </a:extLst>
          </p:cNvPr>
          <p:cNvSpPr/>
          <p:nvPr/>
        </p:nvSpPr>
        <p:spPr>
          <a:xfrm>
            <a:off x="518161" y="1364633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5D6"/>
                </a:solidFill>
              </a:rPr>
              <a:t>Relationship building i B2B networking nakon zvaničnog otvaranja</a:t>
            </a:r>
            <a:endParaRPr lang="en-US" sz="10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69EDEE12-C74E-E806-EF0D-6BCCFE84A69F}"/>
              </a:ext>
            </a:extLst>
          </p:cNvPr>
          <p:cNvSpPr/>
          <p:nvPr/>
        </p:nvSpPr>
        <p:spPr>
          <a:xfrm>
            <a:off x="618308" y="1776113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DCECF4"/>
                </a:solidFill>
              </a:rPr>
              <a:t>Nakon zvaničnog otvaranja prvog dana EV DAYS 2026, za sponzore i poslovne partnere organizovano je gala veče kao poseban hospitality i networking segment.</a:t>
            </a:r>
            <a:endParaRPr lang="en-US" sz="1130" dirty="0"/>
          </a:p>
          <a:p>
            <a:pPr marL="0" indent="0">
              <a:buNone/>
            </a:pPr>
            <a:endParaRPr lang="en-US" sz="1130" dirty="0"/>
          </a:p>
          <a:p>
            <a:pPr marL="0" indent="0">
              <a:buNone/>
            </a:pPr>
            <a:r>
              <a:rPr lang="en-US" sz="1130" dirty="0">
                <a:solidFill>
                  <a:srgbClr val="DCECF4"/>
                </a:solidFill>
              </a:rPr>
              <a:t>Za CMC  je ovaj format predstavljao dodatnu </a:t>
            </a:r>
            <a:r>
              <a:rPr lang="en-US" sz="1130" dirty="0" err="1">
                <a:solidFill>
                  <a:srgbClr val="DCECF4"/>
                </a:solidFill>
              </a:rPr>
              <a:t>vrednost</a:t>
            </a:r>
            <a:r>
              <a:rPr lang="en-US" sz="1130" dirty="0">
                <a:solidFill>
                  <a:srgbClr val="DCECF4"/>
                </a:solidFill>
              </a:rPr>
              <a:t> </a:t>
            </a:r>
            <a:r>
              <a:rPr lang="en-US" sz="1130" dirty="0" err="1">
                <a:solidFill>
                  <a:srgbClr val="DCECF4"/>
                </a:solidFill>
              </a:rPr>
              <a:t>partnerstva</a:t>
            </a:r>
            <a:r>
              <a:rPr lang="en-US" sz="1130" dirty="0">
                <a:solidFill>
                  <a:srgbClr val="DCECF4"/>
                </a:solidFill>
              </a:rPr>
              <a:t>: direktan B2B networking i produbljivanje kontakata uspostavljenih tokom dnevnog programa.</a:t>
            </a:r>
            <a:endParaRPr lang="en-US" sz="1130" dirty="0"/>
          </a:p>
        </p:txBody>
      </p:sp>
      <p:pic>
        <p:nvPicPr>
          <p:cNvPr id="12" name="Image 4" descr="/mnt/data/delta_work/media/image22.jpg">
            <a:extLst>
              <a:ext uri="{FF2B5EF4-FFF2-40B4-BE49-F238E27FC236}">
                <a16:creationId xmlns:a16="http://schemas.microsoft.com/office/drawing/2014/main" id="{5ED2BDF9-5C17-9800-2307-80964BB49B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104" b="4104"/>
          <a:stretch/>
        </p:blipFill>
        <p:spPr>
          <a:xfrm>
            <a:off x="5035732" y="2061972"/>
            <a:ext cx="3063240" cy="1874520"/>
          </a:xfrm>
          <a:prstGeom prst="rect">
            <a:avLst/>
          </a:prstGeom>
        </p:spPr>
      </p:pic>
      <p:sp>
        <p:nvSpPr>
          <p:cNvPr id="14" name="Shape 7">
            <a:extLst>
              <a:ext uri="{FF2B5EF4-FFF2-40B4-BE49-F238E27FC236}">
                <a16:creationId xmlns:a16="http://schemas.microsoft.com/office/drawing/2014/main" id="{68BB8ABD-BE8E-D4FA-5933-95EE1FAA1034}"/>
              </a:ext>
            </a:extLst>
          </p:cNvPr>
          <p:cNvSpPr/>
          <p:nvPr/>
        </p:nvSpPr>
        <p:spPr>
          <a:xfrm>
            <a:off x="5035732" y="2061972"/>
            <a:ext cx="3063240" cy="18745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7435F"/>
            </a:solidFill>
            <a:prstDash val="solid"/>
          </a:ln>
        </p:spPr>
      </p:sp>
      <p:pic>
        <p:nvPicPr>
          <p:cNvPr id="15" name="Image 5" descr="/mnt/data/delta_work/media/image23.jpg">
            <a:extLst>
              <a:ext uri="{FF2B5EF4-FFF2-40B4-BE49-F238E27FC236}">
                <a16:creationId xmlns:a16="http://schemas.microsoft.com/office/drawing/2014/main" id="{09C6C8F9-8CC2-022E-59E9-2F0E6380DA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104" b="4104"/>
          <a:stretch/>
        </p:blipFill>
        <p:spPr>
          <a:xfrm>
            <a:off x="8510452" y="2061972"/>
            <a:ext cx="3063240" cy="1874520"/>
          </a:xfrm>
          <a:prstGeom prst="rect">
            <a:avLst/>
          </a:prstGeom>
        </p:spPr>
      </p:pic>
      <p:sp>
        <p:nvSpPr>
          <p:cNvPr id="16" name="Shape 8">
            <a:extLst>
              <a:ext uri="{FF2B5EF4-FFF2-40B4-BE49-F238E27FC236}">
                <a16:creationId xmlns:a16="http://schemas.microsoft.com/office/drawing/2014/main" id="{68E78CA2-F2A1-F1B9-5329-1500111CF408}"/>
              </a:ext>
            </a:extLst>
          </p:cNvPr>
          <p:cNvSpPr/>
          <p:nvPr/>
        </p:nvSpPr>
        <p:spPr>
          <a:xfrm>
            <a:off x="8510452" y="2061972"/>
            <a:ext cx="3063240" cy="18745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7435F"/>
            </a:solidFill>
            <a:prstDash val="solid"/>
          </a:ln>
        </p:spPr>
      </p:sp>
      <p:pic>
        <p:nvPicPr>
          <p:cNvPr id="20" name="Image 6" descr="/mnt/data/delta_work/media/image24.jpg">
            <a:extLst>
              <a:ext uri="{FF2B5EF4-FFF2-40B4-BE49-F238E27FC236}">
                <a16:creationId xmlns:a16="http://schemas.microsoft.com/office/drawing/2014/main" id="{29DFFC32-1F15-3213-27A7-984B224775F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104" b="4104"/>
          <a:stretch/>
        </p:blipFill>
        <p:spPr>
          <a:xfrm>
            <a:off x="5035732" y="4210812"/>
            <a:ext cx="3063240" cy="1874520"/>
          </a:xfrm>
          <a:prstGeom prst="rect">
            <a:avLst/>
          </a:prstGeom>
        </p:spPr>
      </p:pic>
      <p:sp>
        <p:nvSpPr>
          <p:cNvPr id="21" name="Shape 9">
            <a:extLst>
              <a:ext uri="{FF2B5EF4-FFF2-40B4-BE49-F238E27FC236}">
                <a16:creationId xmlns:a16="http://schemas.microsoft.com/office/drawing/2014/main" id="{B9C86A13-2326-D5E4-37EE-25BA1E475877}"/>
              </a:ext>
            </a:extLst>
          </p:cNvPr>
          <p:cNvSpPr/>
          <p:nvPr/>
        </p:nvSpPr>
        <p:spPr>
          <a:xfrm>
            <a:off x="5035732" y="4210812"/>
            <a:ext cx="3063240" cy="18745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7435F"/>
            </a:solidFill>
            <a:prstDash val="solid"/>
          </a:ln>
        </p:spPr>
      </p:sp>
      <p:pic>
        <p:nvPicPr>
          <p:cNvPr id="22" name="Image 7" descr="/mnt/data/delta_work/media/image25.jpg">
            <a:extLst>
              <a:ext uri="{FF2B5EF4-FFF2-40B4-BE49-F238E27FC236}">
                <a16:creationId xmlns:a16="http://schemas.microsoft.com/office/drawing/2014/main" id="{18F2B252-F8B4-824F-5261-F4A94BE273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104" b="4104"/>
          <a:stretch/>
        </p:blipFill>
        <p:spPr>
          <a:xfrm>
            <a:off x="8510452" y="4210812"/>
            <a:ext cx="3063240" cy="1874520"/>
          </a:xfrm>
          <a:prstGeom prst="rect">
            <a:avLst/>
          </a:prstGeom>
        </p:spPr>
      </p:pic>
      <p:sp>
        <p:nvSpPr>
          <p:cNvPr id="23" name="Shape 10">
            <a:extLst>
              <a:ext uri="{FF2B5EF4-FFF2-40B4-BE49-F238E27FC236}">
                <a16:creationId xmlns:a16="http://schemas.microsoft.com/office/drawing/2014/main" id="{1E9E5944-85E6-FA48-FDC2-F420A4BF6045}"/>
              </a:ext>
            </a:extLst>
          </p:cNvPr>
          <p:cNvSpPr/>
          <p:nvPr/>
        </p:nvSpPr>
        <p:spPr>
          <a:xfrm>
            <a:off x="8510452" y="4210812"/>
            <a:ext cx="3063240" cy="18745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7435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3149679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C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56032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EV DAYS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7548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" dirty="0">
                <a:solidFill>
                  <a:srgbClr val="AAB8C3"/>
                </a:solidFill>
              </a:rPr>
              <a:t>ELECTRIC VEHICLES DAYS</a:t>
            </a:r>
            <a:endParaRPr lang="en-US" sz="54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83A37"/>
                </a:solidFill>
              </a:rPr>
              <a:t>REALIZATION SUMMARY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502920" y="117043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Zaključak realizacije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02920" y="16002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AB8C3"/>
                </a:solidFill>
              </a:rPr>
              <a:t>Sponzorski paket realizovan kroz proizvod, iskustvo i vidljivost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02920" y="2148840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D4DEE6"/>
                </a:solidFill>
              </a:rPr>
              <a:t>Nastup China Motor Company na EV DAYS 2026 realizovan je kao integrisani paket u kojem su izložbeni segment, Testing zona, vizuelna promocija, korporativno brendiranje i digitalne marketing usluge funkcionisali kao povezane celine.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02920" y="2907792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D4DEE6"/>
                </a:solidFill>
              </a:rPr>
              <a:t>Vrednost formata je u kombinaciji fizičke prezentacije vozila, praktičnog iskustva testiranja i kontinuirane brend vidljivosti na ključnim komunikacionim tačkama događaja.</a:t>
            </a:r>
            <a:endParaRPr lang="en-US" sz="11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4EE4156-312F-A02B-DF6C-BBC6ACC0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DA36AD6-141C-E0E0-5B18-5002AEF8D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20" name="Image 4" descr="/mnt/data/delta_work/media/image30.png">
            <a:extLst>
              <a:ext uri="{FF2B5EF4-FFF2-40B4-BE49-F238E27FC236}">
                <a16:creationId xmlns:a16="http://schemas.microsoft.com/office/drawing/2014/main" id="{DD192D28-4CB1-31A0-D69A-79E428BB7E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44" y="3671316"/>
            <a:ext cx="5645876" cy="1874520"/>
          </a:xfrm>
          <a:prstGeom prst="rect">
            <a:avLst/>
          </a:prstGeom>
        </p:spPr>
      </p:pic>
      <p:pic>
        <p:nvPicPr>
          <p:cNvPr id="21" name="Image 5" descr="/mnt/data/delta_work/media/image31.png">
            <a:extLst>
              <a:ext uri="{FF2B5EF4-FFF2-40B4-BE49-F238E27FC236}">
                <a16:creationId xmlns:a16="http://schemas.microsoft.com/office/drawing/2014/main" id="{831C049A-EBF0-0FF1-E90E-79929983A1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4102" y="3743392"/>
            <a:ext cx="2743200" cy="16846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5237784-6B3D-AE3C-7FBE-E7C49D8823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0818" y="123443"/>
            <a:ext cx="1188721" cy="59436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AA5CD-EFC9-B998-56BA-BB20056D3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B8DF49F-FEEA-69FF-C3CC-58CD7A8F4B28}"/>
              </a:ext>
            </a:extLst>
          </p:cNvPr>
          <p:cNvSpPr/>
          <p:nvPr/>
        </p:nvSpPr>
        <p:spPr>
          <a:xfrm>
            <a:off x="0" y="27432"/>
            <a:ext cx="12191695" cy="0"/>
          </a:xfrm>
          <a:prstGeom prst="line">
            <a:avLst/>
          </a:prstGeom>
          <a:noFill/>
          <a:ln w="25400">
            <a:solidFill>
              <a:srgbClr val="35D6C3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4C6B53A-8EC6-84DF-BA40-C48394EAFE5E}"/>
              </a:ext>
            </a:extLst>
          </p:cNvPr>
          <p:cNvSpPr/>
          <p:nvPr/>
        </p:nvSpPr>
        <p:spPr>
          <a:xfrm>
            <a:off x="320040" y="164592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100" dirty="0">
                <a:solidFill>
                  <a:srgbClr val="FFFFFF"/>
                </a:solidFill>
              </a:rPr>
              <a:t>EV DAYS 6</a:t>
            </a:r>
            <a:endParaRPr lang="en-US" sz="8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F871AB-F873-680E-563B-3348EF15DD05}"/>
              </a:ext>
            </a:extLst>
          </p:cNvPr>
          <p:cNvSpPr/>
          <p:nvPr/>
        </p:nvSpPr>
        <p:spPr>
          <a:xfrm>
            <a:off x="320040" y="347472"/>
            <a:ext cx="155448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70" kern="0" spc="100" dirty="0">
                <a:solidFill>
                  <a:srgbClr val="AFC0C9"/>
                </a:solidFill>
              </a:rPr>
              <a:t>ELECTRIC VEHICLES DAYS</a:t>
            </a:r>
            <a:endParaRPr lang="en-US" sz="47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695BDD7-BD60-691D-6F13-F13E178419D1}"/>
              </a:ext>
            </a:extLst>
          </p:cNvPr>
          <p:cNvSpPr/>
          <p:nvPr/>
        </p:nvSpPr>
        <p:spPr>
          <a:xfrm>
            <a:off x="502920" y="79029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150" dirty="0">
                <a:solidFill>
                  <a:srgbClr val="35D6C3"/>
                </a:solidFill>
              </a:rPr>
              <a:t>MEDIA MONITORING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98A8E91-69F9-011A-C5BC-4B65D5521726}"/>
              </a:ext>
            </a:extLst>
          </p:cNvPr>
          <p:cNvSpPr/>
          <p:nvPr/>
        </p:nvSpPr>
        <p:spPr>
          <a:xfrm>
            <a:off x="411480" y="1481328"/>
            <a:ext cx="7132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AFC5D6"/>
                </a:solidFill>
              </a:rPr>
              <a:t>Kompletna </a:t>
            </a:r>
            <a:r>
              <a:rPr lang="en-US" sz="1000" dirty="0" err="1">
                <a:solidFill>
                  <a:srgbClr val="AFC5D6"/>
                </a:solidFill>
              </a:rPr>
              <a:t>evaluacija</a:t>
            </a:r>
            <a:r>
              <a:rPr lang="en-US" sz="1000" dirty="0">
                <a:solidFill>
                  <a:srgbClr val="AFC5D6"/>
                </a:solidFill>
              </a:rPr>
              <a:t> </a:t>
            </a:r>
            <a:r>
              <a:rPr lang="en-US" sz="1000" dirty="0" err="1">
                <a:solidFill>
                  <a:srgbClr val="AFC5D6"/>
                </a:solidFill>
              </a:rPr>
              <a:t>medijske</a:t>
            </a:r>
            <a:r>
              <a:rPr lang="en-US" sz="1000" dirty="0">
                <a:solidFill>
                  <a:srgbClr val="AFC5D6"/>
                </a:solidFill>
              </a:rPr>
              <a:t> </a:t>
            </a:r>
            <a:r>
              <a:rPr lang="en-US" sz="1000" dirty="0" err="1">
                <a:solidFill>
                  <a:srgbClr val="AFC5D6"/>
                </a:solidFill>
              </a:rPr>
              <a:t>vidljivosti</a:t>
            </a:r>
            <a:r>
              <a:rPr lang="en-US" sz="1000" dirty="0">
                <a:solidFill>
                  <a:srgbClr val="AFC5D6"/>
                </a:solidFill>
              </a:rPr>
              <a:t> i </a:t>
            </a:r>
            <a:r>
              <a:rPr lang="en-US" sz="1000" dirty="0" err="1">
                <a:solidFill>
                  <a:srgbClr val="AFC5D6"/>
                </a:solidFill>
              </a:rPr>
              <a:t>komunikacionog</a:t>
            </a:r>
            <a:r>
              <a:rPr lang="en-US" sz="1000" dirty="0">
                <a:solidFill>
                  <a:srgbClr val="AFC5D6"/>
                </a:solidFill>
              </a:rPr>
              <a:t> </a:t>
            </a:r>
            <a:r>
              <a:rPr lang="en-US" sz="1000" dirty="0" err="1">
                <a:solidFill>
                  <a:srgbClr val="AFC5D6"/>
                </a:solidFill>
              </a:rPr>
              <a:t>učinka</a:t>
            </a:r>
            <a:endParaRPr lang="en-US" sz="1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A47273-CE84-D39E-35BA-4F05C2E09450}"/>
              </a:ext>
            </a:extLst>
          </p:cNvPr>
          <p:cNvSpPr txBox="1"/>
          <p:nvPr/>
        </p:nvSpPr>
        <p:spPr>
          <a:xfrm>
            <a:off x="411479" y="1004111"/>
            <a:ext cx="650886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2300" b="1" dirty="0">
                <a:solidFill>
                  <a:srgbClr val="FFFFFF"/>
                </a:solidFill>
              </a:rPr>
              <a:t>Post-</a:t>
            </a:r>
            <a:r>
              <a:rPr lang="sr-Latn-RS" sz="2300" b="1" dirty="0" err="1">
                <a:solidFill>
                  <a:srgbClr val="FFFFFF"/>
                </a:solidFill>
              </a:rPr>
              <a:t>event</a:t>
            </a:r>
            <a:r>
              <a:rPr lang="sr-Latn-RS" sz="2300" b="1" dirty="0">
                <a:solidFill>
                  <a:srgbClr val="FFFFFF"/>
                </a:solidFill>
              </a:rPr>
              <a:t> monitoring &amp; </a:t>
            </a:r>
            <a:r>
              <a:rPr lang="sr-Latn-RS" sz="2300" b="1" dirty="0" err="1">
                <a:solidFill>
                  <a:srgbClr val="FFFFFF"/>
                </a:solidFill>
              </a:rPr>
              <a:t>analytics</a:t>
            </a:r>
            <a:endParaRPr lang="sr-Latn-RS" sz="2300" b="1" dirty="0">
              <a:solidFill>
                <a:srgbClr val="FFFFFF"/>
              </a:solidFill>
            </a:endParaRPr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43BA7C35-2DF7-BA95-3C72-A341AF353CDB}"/>
              </a:ext>
            </a:extLst>
          </p:cNvPr>
          <p:cNvSpPr/>
          <p:nvPr/>
        </p:nvSpPr>
        <p:spPr>
          <a:xfrm>
            <a:off x="502920" y="1828800"/>
            <a:ext cx="3429000" cy="2286000"/>
          </a:xfrm>
          <a:prstGeom prst="roundRect">
            <a:avLst>
              <a:gd name="adj" fmla="val 3200"/>
            </a:avLst>
          </a:prstGeom>
          <a:solidFill>
            <a:srgbClr val="0D2A3D">
              <a:alpha val="96000"/>
            </a:srgbClr>
          </a:solidFill>
          <a:ln w="12700">
            <a:solidFill>
              <a:srgbClr val="17435F"/>
            </a:solidFill>
            <a:prstDash val="solid"/>
          </a:ln>
        </p:spPr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099E4AE2-A1FB-C7EE-8E01-76DDFE787BDF}"/>
              </a:ext>
            </a:extLst>
          </p:cNvPr>
          <p:cNvSpPr/>
          <p:nvPr/>
        </p:nvSpPr>
        <p:spPr>
          <a:xfrm>
            <a:off x="667512" y="197510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A9E0"/>
                </a:solidFill>
              </a:rPr>
              <a:t>01</a:t>
            </a:r>
            <a:endParaRPr lang="en-US" sz="110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67E740DA-C719-3F28-E3A6-584193918768}"/>
              </a:ext>
            </a:extLst>
          </p:cNvPr>
          <p:cNvSpPr/>
          <p:nvPr/>
        </p:nvSpPr>
        <p:spPr>
          <a:xfrm>
            <a:off x="667512" y="226771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MONITORING TRADICIONALNIH MEDIJA </a:t>
            </a:r>
            <a:r>
              <a:rPr lang="en-US" sz="800" b="1" kern="0" spc="150" dirty="0">
                <a:solidFill>
                  <a:srgbClr val="35D6C3"/>
                </a:solidFill>
              </a:rPr>
              <a:t>– </a:t>
            </a:r>
            <a:r>
              <a:rPr lang="en-US" sz="800" b="1" kern="0" spc="150" dirty="0">
                <a:solidFill>
                  <a:srgbClr val="35D6C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sz="800" b="1" kern="0" spc="150" dirty="0">
              <a:solidFill>
                <a:srgbClr val="35D6C3"/>
              </a:solidFill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2CAF4610-2646-8589-D1E6-665F578A3964}"/>
              </a:ext>
            </a:extLst>
          </p:cNvPr>
          <p:cNvSpPr/>
          <p:nvPr/>
        </p:nvSpPr>
        <p:spPr>
          <a:xfrm>
            <a:off x="667512" y="2596896"/>
            <a:ext cx="3099816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FC5D6"/>
                </a:solidFill>
              </a:rPr>
              <a:t>TV, štampa, radio i online objave koje su obuhvatile EV DAYS 2026.</a:t>
            </a:r>
            <a:endParaRPr lang="en-US" sz="850" dirty="0"/>
          </a:p>
        </p:txBody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263088A2-DE9A-A079-6231-4CA020E88AEF}"/>
              </a:ext>
            </a:extLst>
          </p:cNvPr>
          <p:cNvSpPr/>
          <p:nvPr/>
        </p:nvSpPr>
        <p:spPr>
          <a:xfrm>
            <a:off x="4233672" y="1828800"/>
            <a:ext cx="3429000" cy="2286000"/>
          </a:xfrm>
          <a:prstGeom prst="roundRect">
            <a:avLst>
              <a:gd name="adj" fmla="val 3200"/>
            </a:avLst>
          </a:prstGeom>
          <a:solidFill>
            <a:srgbClr val="0D2A3D">
              <a:alpha val="96000"/>
            </a:srgbClr>
          </a:solidFill>
          <a:ln w="12700">
            <a:solidFill>
              <a:srgbClr val="17435F"/>
            </a:solidFill>
            <a:prstDash val="solid"/>
          </a:ln>
        </p:spPr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2B3363F2-479F-C9D8-0A79-43096D450876}"/>
              </a:ext>
            </a:extLst>
          </p:cNvPr>
          <p:cNvSpPr/>
          <p:nvPr/>
        </p:nvSpPr>
        <p:spPr>
          <a:xfrm>
            <a:off x="4398264" y="197510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A9E0"/>
                </a:solidFill>
              </a:rPr>
              <a:t>02</a:t>
            </a:r>
            <a:endParaRPr lang="en-US" sz="1100" dirty="0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56F9F113-89CA-865C-37F5-6C8F3B298A43}"/>
              </a:ext>
            </a:extLst>
          </p:cNvPr>
          <p:cNvSpPr/>
          <p:nvPr/>
        </p:nvSpPr>
        <p:spPr>
          <a:xfrm>
            <a:off x="4398264" y="226771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MONITORING DRUŠTVENIH MREŽA </a:t>
            </a:r>
            <a:r>
              <a:rPr lang="en-US" sz="800" b="1" kern="0" spc="150" dirty="0">
                <a:solidFill>
                  <a:srgbClr val="35D6C3"/>
                </a:solidFill>
              </a:rPr>
              <a:t>– </a:t>
            </a:r>
            <a:r>
              <a:rPr lang="en-US" sz="800" b="1" kern="0" spc="150" dirty="0">
                <a:solidFill>
                  <a:srgbClr val="35D6C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sz="800" b="1" kern="0" spc="150" dirty="0">
              <a:solidFill>
                <a:srgbClr val="35D6C3"/>
              </a:solidFill>
            </a:endParaRPr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DF580B35-9FC8-4CAE-4301-2D124BF82FA0}"/>
              </a:ext>
            </a:extLst>
          </p:cNvPr>
          <p:cNvSpPr/>
          <p:nvPr/>
        </p:nvSpPr>
        <p:spPr>
          <a:xfrm>
            <a:off x="4398264" y="2596896"/>
            <a:ext cx="3099816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FC5D6"/>
                </a:solidFill>
              </a:rPr>
              <a:t>Relevantne objave, pominjanja i digitalne komunikacione tačke kontakta.</a:t>
            </a:r>
            <a:endParaRPr lang="en-US" sz="850" dirty="0"/>
          </a:p>
        </p:txBody>
      </p:sp>
      <p:sp>
        <p:nvSpPr>
          <p:cNvPr id="30" name="Shape 14">
            <a:extLst>
              <a:ext uri="{FF2B5EF4-FFF2-40B4-BE49-F238E27FC236}">
                <a16:creationId xmlns:a16="http://schemas.microsoft.com/office/drawing/2014/main" id="{BA418CE2-94A9-B043-E37D-53531E048B90}"/>
              </a:ext>
            </a:extLst>
          </p:cNvPr>
          <p:cNvSpPr/>
          <p:nvPr/>
        </p:nvSpPr>
        <p:spPr>
          <a:xfrm>
            <a:off x="7964424" y="1828800"/>
            <a:ext cx="3429000" cy="2286000"/>
          </a:xfrm>
          <a:prstGeom prst="roundRect">
            <a:avLst>
              <a:gd name="adj" fmla="val 3200"/>
            </a:avLst>
          </a:prstGeom>
          <a:solidFill>
            <a:srgbClr val="0D2A3D">
              <a:alpha val="96000"/>
            </a:srgbClr>
          </a:solidFill>
          <a:ln w="12700">
            <a:solidFill>
              <a:srgbClr val="17435F"/>
            </a:solidFill>
            <a:prstDash val="solid"/>
          </a:ln>
        </p:spPr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C3E3562F-0941-4CA3-B83A-5005B3AAA0A8}"/>
              </a:ext>
            </a:extLst>
          </p:cNvPr>
          <p:cNvSpPr/>
          <p:nvPr/>
        </p:nvSpPr>
        <p:spPr>
          <a:xfrm>
            <a:off x="8129016" y="197510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A9E0"/>
                </a:solidFill>
              </a:rPr>
              <a:t>03</a:t>
            </a:r>
            <a:endParaRPr lang="en-US" sz="1100" dirty="0"/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4FA98B1A-8036-1633-71AF-DE134311B952}"/>
              </a:ext>
            </a:extLst>
          </p:cNvPr>
          <p:cNvSpPr/>
          <p:nvPr/>
        </p:nvSpPr>
        <p:spPr>
          <a:xfrm>
            <a:off x="8129016" y="226771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ANALIZA MEDIJSKE EKSPONIRANOSTI </a:t>
            </a:r>
            <a:r>
              <a:rPr lang="en-US" sz="800" b="1" kern="0" spc="150" dirty="0">
                <a:solidFill>
                  <a:srgbClr val="35D6C3"/>
                </a:solidFill>
              </a:rPr>
              <a:t>– </a:t>
            </a:r>
            <a:r>
              <a:rPr lang="en-US" sz="800" b="1" kern="0" spc="150" dirty="0">
                <a:solidFill>
                  <a:srgbClr val="35D6C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sz="800" b="1" kern="0" spc="150" dirty="0">
              <a:solidFill>
                <a:srgbClr val="35D6C3"/>
              </a:solidFill>
            </a:endParaRPr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4CF6E525-59DB-C1A0-5D48-050F2FD5B081}"/>
              </a:ext>
            </a:extLst>
          </p:cNvPr>
          <p:cNvSpPr/>
          <p:nvPr/>
        </p:nvSpPr>
        <p:spPr>
          <a:xfrm>
            <a:off x="8129016" y="2596896"/>
            <a:ext cx="3099816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FC5D6"/>
                </a:solidFill>
              </a:rPr>
              <a:t>Ključni pokazatelji publiciteta, vidljivosti i komunikacionog učinka.</a:t>
            </a:r>
            <a:endParaRPr lang="en-US" sz="850" dirty="0"/>
          </a:p>
        </p:txBody>
      </p:sp>
      <p:sp>
        <p:nvSpPr>
          <p:cNvPr id="34" name="Text 18">
            <a:extLst>
              <a:ext uri="{FF2B5EF4-FFF2-40B4-BE49-F238E27FC236}">
                <a16:creationId xmlns:a16="http://schemas.microsoft.com/office/drawing/2014/main" id="{BC619729-7BDE-A0F6-F58B-658E683B147A}"/>
              </a:ext>
            </a:extLst>
          </p:cNvPr>
          <p:cNvSpPr/>
          <p:nvPr/>
        </p:nvSpPr>
        <p:spPr>
          <a:xfrm>
            <a:off x="502920" y="4937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b="1" kern="0" spc="150" dirty="0">
                <a:solidFill>
                  <a:srgbClr val="35D6C3"/>
                </a:solidFill>
              </a:rPr>
              <a:t>ORCA  •  Ninamedia Deep Monitoring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41ACD67-C338-65C9-1113-9038E3F861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6292" y="6216923"/>
            <a:ext cx="429084" cy="4679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FB71B1A-6F65-133C-817B-8949E1D91A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3653" y="6188822"/>
            <a:ext cx="765886" cy="49600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5314A59-5046-5BBC-9191-A811BA1810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2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1282</Words>
  <Application>Microsoft Office PowerPoint</Application>
  <PresentationFormat>Widescreen</PresentationFormat>
  <Paragraphs>201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Ninamedia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 DAYS 2026 China Motor Company Post-event Report</dc:title>
  <dc:subject>EV DAYS 2026 Post-event report - China Motor Company</dc:subject>
  <dc:creator>Ninamedia</dc:creator>
  <cp:lastModifiedBy>Ivana Bajšanski</cp:lastModifiedBy>
  <cp:revision>3</cp:revision>
  <dcterms:created xsi:type="dcterms:W3CDTF">2026-09-20T14:42:15Z</dcterms:created>
  <dcterms:modified xsi:type="dcterms:W3CDTF">2026-09-20T16:07:00Z</dcterms:modified>
</cp:coreProperties>
</file>